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2"/>
  </p:notesMasterIdLst>
  <p:sldIdLst>
    <p:sldId id="256" r:id="rId2"/>
    <p:sldId id="292" r:id="rId3"/>
    <p:sldId id="257" r:id="rId4"/>
    <p:sldId id="291" r:id="rId5"/>
    <p:sldId id="258" r:id="rId6"/>
    <p:sldId id="268" r:id="rId7"/>
    <p:sldId id="294" r:id="rId8"/>
    <p:sldId id="299" r:id="rId9"/>
    <p:sldId id="304" r:id="rId10"/>
    <p:sldId id="306" r:id="rId11"/>
    <p:sldId id="301" r:id="rId12"/>
    <p:sldId id="287" r:id="rId13"/>
    <p:sldId id="303" r:id="rId14"/>
    <p:sldId id="297" r:id="rId15"/>
    <p:sldId id="295" r:id="rId16"/>
    <p:sldId id="305" r:id="rId17"/>
    <p:sldId id="293" r:id="rId18"/>
    <p:sldId id="296" r:id="rId19"/>
    <p:sldId id="281" r:id="rId20"/>
    <p:sldId id="2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90073" autoAdjust="0"/>
  </p:normalViewPr>
  <p:slideViewPr>
    <p:cSldViewPr snapToGrid="0" snapToObjects="1">
      <p:cViewPr varScale="1">
        <p:scale>
          <a:sx n="91" d="100"/>
          <a:sy n="91" d="100"/>
        </p:scale>
        <p:origin x="582" y="306"/>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778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This comprehensive presentation provides detailed analysis of crime patterns in York Region from 2020-2025, with advanced forecasting through 2027. Based on 299,984 crime records, we identify key trends, temporal patterns, predictive insights, and strategic recommendations for law enforcement and community safety initiatives.</a:t>
            </a:r>
            <a:br>
              <a:rPr lang="en-CA" dirty="0"/>
            </a:br>
            <a:br>
              <a:rPr lang="en-CA" dirty="0"/>
            </a:br>
            <a:r>
              <a:rPr lang="en-CA" sz="1200" b="0" i="0" kern="1200" dirty="0">
                <a:solidFill>
                  <a:schemeClr val="tx1"/>
                </a:solidFill>
                <a:effectLst/>
                <a:latin typeface="+mn-lt"/>
                <a:ea typeface="+mn-ea"/>
                <a:cs typeface="+mn-cs"/>
              </a:rPr>
              <a:t>The presentation tells a data-driven story:</a:t>
            </a:r>
          </a:p>
          <a:p>
            <a:r>
              <a:rPr lang="en-CA" sz="1200" b="1" i="0" kern="1200" dirty="0">
                <a:solidFill>
                  <a:schemeClr val="tx1"/>
                </a:solidFill>
                <a:effectLst/>
                <a:latin typeface="+mn-lt"/>
                <a:ea typeface="+mn-ea"/>
                <a:cs typeface="+mn-cs"/>
              </a:rPr>
              <a:t>The Problem:</a:t>
            </a:r>
            <a:r>
              <a:rPr lang="en-CA" sz="1200" b="0" i="0" kern="1200" dirty="0">
                <a:solidFill>
                  <a:schemeClr val="tx1"/>
                </a:solidFill>
                <a:effectLst/>
                <a:latin typeface="+mn-lt"/>
                <a:ea typeface="+mn-ea"/>
                <a:cs typeface="+mn-cs"/>
              </a:rPr>
              <a:t> A massive, anomalous crime surge in 2024, concentrated in District 4 (Vaughan).</a:t>
            </a:r>
          </a:p>
          <a:p>
            <a:r>
              <a:rPr lang="en-CA" sz="1200" b="1" i="0" kern="1200" dirty="0">
                <a:solidFill>
                  <a:schemeClr val="tx1"/>
                </a:solidFill>
                <a:effectLst/>
                <a:latin typeface="+mn-lt"/>
                <a:ea typeface="+mn-ea"/>
                <a:cs typeface="+mn-cs"/>
              </a:rPr>
              <a:t>The Root Cause:</a:t>
            </a:r>
            <a:r>
              <a:rPr lang="en-CA" sz="1200" b="0" i="0" kern="1200" dirty="0">
                <a:solidFill>
                  <a:schemeClr val="tx1"/>
                </a:solidFill>
                <a:effectLst/>
                <a:latin typeface="+mn-lt"/>
                <a:ea typeface="+mn-ea"/>
                <a:cs typeface="+mn-cs"/>
              </a:rPr>
              <a:t> This surge is driven by specific factors like organized crime and gun violence, which is exacerbated by a critical staffing crisis.</a:t>
            </a:r>
          </a:p>
          <a:p>
            <a:r>
              <a:rPr lang="en-CA" sz="1200" b="1" i="0" kern="1200" dirty="0">
                <a:solidFill>
                  <a:schemeClr val="tx1"/>
                </a:solidFill>
                <a:effectLst/>
                <a:latin typeface="+mn-lt"/>
                <a:ea typeface="+mn-ea"/>
                <a:cs typeface="+mn-cs"/>
              </a:rPr>
              <a:t>The Diagnosis:</a:t>
            </a:r>
            <a:r>
              <a:rPr lang="en-CA" sz="1200" b="0" i="0" kern="1200" dirty="0">
                <a:solidFill>
                  <a:schemeClr val="tx1"/>
                </a:solidFill>
                <a:effectLst/>
                <a:latin typeface="+mn-lt"/>
                <a:ea typeface="+mn-ea"/>
                <a:cs typeface="+mn-cs"/>
              </a:rPr>
              <a:t> Data analysis reveals predictable crime patterns (temporal, seasonal) but also confirms that the 2024 spike was an unpredictable "shock."</a:t>
            </a:r>
          </a:p>
          <a:p>
            <a:r>
              <a:rPr lang="en-CA" sz="1200" b="1" i="0" kern="1200" dirty="0">
                <a:solidFill>
                  <a:schemeClr val="tx1"/>
                </a:solidFill>
                <a:effectLst/>
                <a:latin typeface="+mn-lt"/>
                <a:ea typeface="+mn-ea"/>
                <a:cs typeface="+mn-cs"/>
              </a:rPr>
              <a:t>The Forecast:</a:t>
            </a:r>
            <a:r>
              <a:rPr lang="en-CA" sz="1200" b="0" i="0" kern="1200" dirty="0">
                <a:solidFill>
                  <a:schemeClr val="tx1"/>
                </a:solidFill>
                <a:effectLst/>
                <a:latin typeface="+mn-lt"/>
                <a:ea typeface="+mn-ea"/>
                <a:cs typeface="+mn-cs"/>
              </a:rPr>
              <a:t> While crime will drop from the 2024 peak, the underlying growth trend will return in 2026 if not addressed.</a:t>
            </a:r>
          </a:p>
          <a:p>
            <a:r>
              <a:rPr lang="en-CA" sz="1200" b="1" i="0" kern="1200" dirty="0">
                <a:solidFill>
                  <a:schemeClr val="tx1"/>
                </a:solidFill>
                <a:effectLst/>
                <a:latin typeface="+mn-lt"/>
                <a:ea typeface="+mn-ea"/>
                <a:cs typeface="+mn-cs"/>
              </a:rPr>
              <a:t>The Solution:</a:t>
            </a:r>
            <a:r>
              <a:rPr lang="en-CA" sz="1200" b="0" i="0" kern="1200" dirty="0">
                <a:solidFill>
                  <a:schemeClr val="tx1"/>
                </a:solidFill>
                <a:effectLst/>
                <a:latin typeface="+mn-lt"/>
                <a:ea typeface="+mn-ea"/>
                <a:cs typeface="+mn-cs"/>
              </a:rPr>
              <a:t> A two-pronged strategy: an </a:t>
            </a:r>
            <a:r>
              <a:rPr lang="en-CA" sz="1200" b="1" i="0" kern="1200" dirty="0">
                <a:solidFill>
                  <a:schemeClr val="tx1"/>
                </a:solidFill>
                <a:effectLst/>
                <a:latin typeface="+mn-lt"/>
                <a:ea typeface="+mn-ea"/>
                <a:cs typeface="+mn-cs"/>
              </a:rPr>
              <a:t>immediate, targeted intervention</a:t>
            </a:r>
            <a:r>
              <a:rPr lang="en-CA" sz="1200" b="0" i="0" kern="1200" dirty="0">
                <a:solidFill>
                  <a:schemeClr val="tx1"/>
                </a:solidFill>
                <a:effectLst/>
                <a:latin typeface="+mn-lt"/>
                <a:ea typeface="+mn-ea"/>
                <a:cs typeface="+mn-cs"/>
              </a:rPr>
              <a:t> in District 4 to combat the crisis, and </a:t>
            </a:r>
            <a:r>
              <a:rPr lang="en-CA" sz="1200" b="1" i="0" kern="1200" dirty="0">
                <a:solidFill>
                  <a:schemeClr val="tx1"/>
                </a:solidFill>
                <a:effectLst/>
                <a:latin typeface="+mn-lt"/>
                <a:ea typeface="+mn-ea"/>
                <a:cs typeface="+mn-cs"/>
              </a:rPr>
              <a:t>long-term, proactive resource planning</a:t>
            </a:r>
            <a:r>
              <a:rPr lang="en-CA" sz="1200" b="0" i="0" kern="1200" dirty="0">
                <a:solidFill>
                  <a:schemeClr val="tx1"/>
                </a:solidFill>
                <a:effectLst/>
                <a:latin typeface="+mn-lt"/>
                <a:ea typeface="+mn-ea"/>
                <a:cs typeface="+mn-cs"/>
              </a:rPr>
              <a:t> based on predictive models to stabilize the future trend.</a:t>
            </a:r>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You'll notice our forecasting model has a low R-squared value. This is not a failure of the model; it is its purpose. This model is designed to capture the predictable, seasonal 'tide' of crime—the summer waves and winter ebbs—which is perfect for long-term resource planning. The spikes it 'misses' are the unpredictable 'storms'—the sudden eruptions from organized crime rings. This is a crucial distinction: we can't forecast a gang shooting, but we </a:t>
            </a:r>
            <a:r>
              <a:rPr lang="en-CA" sz="1200" b="0" i="1" kern="1200" dirty="0">
                <a:solidFill>
                  <a:schemeClr val="tx1"/>
                </a:solidFill>
                <a:effectLst/>
                <a:latin typeface="+mn-lt"/>
                <a:ea typeface="+mn-ea"/>
                <a:cs typeface="+mn-cs"/>
              </a:rPr>
              <a:t>can</a:t>
            </a:r>
            <a:r>
              <a:rPr lang="en-CA" sz="1200" b="0" i="0" kern="1200" dirty="0">
                <a:solidFill>
                  <a:schemeClr val="tx1"/>
                </a:solidFill>
                <a:effectLst/>
                <a:latin typeface="+mn-lt"/>
                <a:ea typeface="+mn-ea"/>
                <a:cs typeface="+mn-cs"/>
              </a:rPr>
              <a:t> forecast the summer weekend it's most likely to occur. That's why our strategy is two-fold: use the model for baseline staffing, and use targeted intelligence and interventions to stop the spikes.</a:t>
            </a:r>
            <a:endParaRPr lang="en-CA" dirty="0"/>
          </a:p>
        </p:txBody>
      </p:sp>
    </p:spTree>
    <p:extLst>
      <p:ext uri="{BB962C8B-B14F-4D97-AF65-F5344CB8AC3E}">
        <p14:creationId xmlns:p14="http://schemas.microsoft.com/office/powerpoint/2010/main" val="3670811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Looking ahead, our forecast is clear. While we don't expect a repeat of the 2024 peak, the underlying systemic pressures never went away. We are forecasting a return to growth in 2026. This is our call to action. We cannot be lulled into a false sense of security by the post-2024 dip. The long-term trend is still pointing upwards, and it demands proactive measures </a:t>
            </a:r>
            <a:r>
              <a:rPr lang="en-CA" sz="1200" b="0" i="1" kern="1200" dirty="0">
                <a:solidFill>
                  <a:schemeClr val="tx1"/>
                </a:solidFill>
                <a:effectLst/>
                <a:latin typeface="+mn-lt"/>
                <a:ea typeface="+mn-ea"/>
                <a:cs typeface="+mn-cs"/>
              </a:rPr>
              <a:t>now</a:t>
            </a:r>
            <a:r>
              <a:rPr lang="en-CA" sz="1200" b="0" i="0" kern="1200" dirty="0">
                <a:solidFill>
                  <a:schemeClr val="tx1"/>
                </a:solidFill>
                <a:effectLst/>
                <a:latin typeface="+mn-lt"/>
                <a:ea typeface="+mn-ea"/>
                <a:cs typeface="+mn-cs"/>
              </a:rPr>
              <a:t>.</a:t>
            </a:r>
            <a:endParaRPr lang="en-CA" dirty="0"/>
          </a:p>
        </p:txBody>
      </p:sp>
    </p:spTree>
    <p:extLst>
      <p:ext uri="{BB962C8B-B14F-4D97-AF65-F5344CB8AC3E}">
        <p14:creationId xmlns:p14="http://schemas.microsoft.com/office/powerpoint/2010/main" val="3941121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CA730-1803-FDF9-4853-C3BA069815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0F01D-C4EF-7C00-53A3-23B416B6D3C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C867B145-4AD7-F53E-98E7-D0055589AFE4}"/>
              </a:ext>
            </a:extLst>
          </p:cNvPr>
          <p:cNvSpPr>
            <a:spLocks noGrp="1"/>
          </p:cNvSpPr>
          <p:nvPr>
            <p:ph type="body" sz="quarter" idx="3"/>
          </p:nvPr>
        </p:nvSpPr>
        <p:spPr/>
        <p:txBody>
          <a:bodyPr/>
          <a:lstStyle/>
          <a:p>
            <a:r>
              <a:t>Comprehensive forecasting analysis combining overall crime trends with category-specific projections. Top charts show the overall crime forecast with confidence intervals and detailed crime type forecasts. The analysis indicates continued decline through 2027 following the 2024 anomaly, with property and violent crimes decreasing while fraud offenses are projected to increase. This detailed forecasting enables targeted resource allocation and strategic planning during a favorable trend period.</a:t>
            </a:r>
          </a:p>
        </p:txBody>
      </p:sp>
      <p:sp>
        <p:nvSpPr>
          <p:cNvPr id="4" name="Slide Number Placeholder 3">
            <a:extLst>
              <a:ext uri="{FF2B5EF4-FFF2-40B4-BE49-F238E27FC236}">
                <a16:creationId xmlns:a16="http://schemas.microsoft.com/office/drawing/2014/main" id="{5CF0137F-6132-B452-22B3-BD0B9139C692}"/>
              </a:ext>
            </a:extLst>
          </p:cNvPr>
          <p:cNvSpPr>
            <a:spLocks noGrp="1"/>
          </p:cNvSpPr>
          <p:nvPr>
            <p:ph type="sldNum" sz="quarter" idx="5"/>
          </p:nvPr>
        </p:nvSpPr>
        <p:spPr/>
      </p:sp>
    </p:spTree>
    <p:extLst>
      <p:ext uri="{BB962C8B-B14F-4D97-AF65-F5344CB8AC3E}">
        <p14:creationId xmlns:p14="http://schemas.microsoft.com/office/powerpoint/2010/main" val="4078113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This is perhaps the most critical slide. On paper, we have a 95% staffing compliance rate. But this metric is dangerously misleading. It means we meet the bare legal minimum. In reality, our </a:t>
            </a:r>
            <a:r>
              <a:rPr lang="en-CA" sz="1200" b="0" i="1" kern="1200" dirty="0">
                <a:solidFill>
                  <a:schemeClr val="tx1"/>
                </a:solidFill>
                <a:effectLst/>
                <a:latin typeface="+mn-lt"/>
                <a:ea typeface="+mn-ea"/>
                <a:cs typeface="+mn-cs"/>
              </a:rPr>
              <a:t>effective operational readiness</a:t>
            </a:r>
            <a:r>
              <a:rPr lang="en-CA" sz="1200" b="0" i="0" kern="1200" dirty="0">
                <a:solidFill>
                  <a:schemeClr val="tx1"/>
                </a:solidFill>
                <a:effectLst/>
                <a:latin typeface="+mn-lt"/>
                <a:ea typeface="+mn-ea"/>
                <a:cs typeface="+mn-cs"/>
              </a:rPr>
              <a:t> is only 54%. On an average day, nearly half our force is unavailable. We are trying to fight a war at half-strength. And notice this key insight: while crime peaks on Fridays, our vulnerability is actually highest Monday through Thursday due to low officer availability. This mismatch is a critical vulnerability we must solve with strategic scheduling.</a:t>
            </a:r>
            <a:endParaRPr lang="en-CA" dirty="0"/>
          </a:p>
        </p:txBody>
      </p:sp>
    </p:spTree>
    <p:extLst>
      <p:ext uri="{BB962C8B-B14F-4D97-AF65-F5344CB8AC3E}">
        <p14:creationId xmlns:p14="http://schemas.microsoft.com/office/powerpoint/2010/main" val="3455342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CA" dirty="0"/>
          </a:p>
        </p:txBody>
      </p:sp>
    </p:spTree>
    <p:extLst>
      <p:ext uri="{BB962C8B-B14F-4D97-AF65-F5344CB8AC3E}">
        <p14:creationId xmlns:p14="http://schemas.microsoft.com/office/powerpoint/2010/main" val="603484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2AB09-565C-BDB4-7348-71DB1685DB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6D687-7351-1C98-0EBC-69072DE484A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18421F1-375B-AAD2-7174-D90F1200E463}"/>
              </a:ext>
            </a:extLst>
          </p:cNvPr>
          <p:cNvSpPr>
            <a:spLocks noGrp="1"/>
          </p:cNvSpPr>
          <p:nvPr>
            <p:ph type="body" sz="quarter" idx="3"/>
          </p:nvPr>
        </p:nvSpPr>
        <p:spPr/>
        <p:txBody>
          <a:bodyPr/>
          <a:lstStyle/>
          <a:p>
            <a:r>
              <a:rPr lang="en-CA" sz="1200" b="0" i="0" kern="1200" dirty="0">
                <a:solidFill>
                  <a:schemeClr val="tx1"/>
                </a:solidFill>
                <a:effectLst/>
                <a:latin typeface="+mn-lt"/>
                <a:ea typeface="+mn-ea"/>
                <a:cs typeface="+mn-cs"/>
              </a:rPr>
              <a:t>So, what is our prescription? It is a dual-pronged plan.</a:t>
            </a:r>
          </a:p>
          <a:p>
            <a:endParaRPr lang="en-CA" sz="1200" b="0"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First, we surge immediately.</a:t>
            </a:r>
            <a:r>
              <a:rPr lang="en-CA" sz="1200" b="0" i="0" kern="1200" dirty="0">
                <a:solidFill>
                  <a:schemeClr val="tx1"/>
                </a:solidFill>
                <a:effectLst/>
                <a:latin typeface="+mn-lt"/>
                <a:ea typeface="+mn-ea"/>
                <a:cs typeface="+mn-cs"/>
              </a:rPr>
              <a:t> We must deploy targeted resources to District 4 to combat the clear and present danger of gun violence and organized crime.</a:t>
            </a:r>
          </a:p>
          <a:p>
            <a:endParaRPr lang="en-CA" sz="1200" b="1"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Second, we build for the future.</a:t>
            </a:r>
            <a:r>
              <a:rPr lang="en-CA" sz="1200" b="0" i="0" kern="1200" dirty="0">
                <a:solidFill>
                  <a:schemeClr val="tx1"/>
                </a:solidFill>
                <a:effectLst/>
                <a:latin typeface="+mn-lt"/>
                <a:ea typeface="+mn-ea"/>
                <a:cs typeface="+mn-cs"/>
              </a:rPr>
              <a:t> We use the forecasted decline to implement sustainable prevention and optimization programs.</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We commit to monitoring our progress through this very data-driven framework, with quarterly reviews. Our measure of success is clear: a reduction in District 4's risk score and the disruption of the organized crime networks driving this crisis.</a:t>
            </a:r>
          </a:p>
        </p:txBody>
      </p:sp>
      <p:sp>
        <p:nvSpPr>
          <p:cNvPr id="4" name="Slide Number Placeholder 3">
            <a:extLst>
              <a:ext uri="{FF2B5EF4-FFF2-40B4-BE49-F238E27FC236}">
                <a16:creationId xmlns:a16="http://schemas.microsoft.com/office/drawing/2014/main" id="{3C3D0A89-7B6B-3723-C398-350B8EDF49C2}"/>
              </a:ext>
            </a:extLst>
          </p:cNvPr>
          <p:cNvSpPr>
            <a:spLocks noGrp="1"/>
          </p:cNvSpPr>
          <p:nvPr>
            <p:ph type="sldNum" sz="quarter" idx="5"/>
          </p:nvPr>
        </p:nvSpPr>
        <p:spPr/>
      </p:sp>
    </p:spTree>
    <p:extLst>
      <p:ext uri="{BB962C8B-B14F-4D97-AF65-F5344CB8AC3E}">
        <p14:creationId xmlns:p14="http://schemas.microsoft.com/office/powerpoint/2010/main" val="3815871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1FA40-C2C6-E2D9-2628-25F3D06C19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ADD0DD-31AE-C5AD-DCF4-17A7DE43E4ED}"/>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244D8AB0-46B8-A1C2-4B3D-D4488F71D3D3}"/>
              </a:ext>
            </a:extLst>
          </p:cNvPr>
          <p:cNvSpPr>
            <a:spLocks noGrp="1"/>
          </p:cNvSpPr>
          <p:nvPr>
            <p:ph type="body" sz="quarter" idx="3"/>
          </p:nvPr>
        </p:nvSpPr>
        <p:spPr/>
        <p:txBody>
          <a:bodyPr/>
          <a:lstStyle/>
          <a:p>
            <a:r>
              <a:rPr lang="en-CA" sz="1200" b="0" i="0" kern="1200" dirty="0">
                <a:solidFill>
                  <a:schemeClr val="tx1"/>
                </a:solidFill>
                <a:effectLst/>
                <a:latin typeface="+mn-lt"/>
                <a:ea typeface="+mn-ea"/>
                <a:cs typeface="+mn-cs"/>
              </a:rPr>
              <a:t>This concludes our presentation. The full analysis, including all data and code, is available for your review on GitHub. We are confident that this data-driven approach provides a clear and actionable path forward. Thank you. We are now ready for your questions.</a:t>
            </a:r>
            <a:endParaRPr dirty="0"/>
          </a:p>
        </p:txBody>
      </p:sp>
      <p:sp>
        <p:nvSpPr>
          <p:cNvPr id="4" name="Slide Number Placeholder 3">
            <a:extLst>
              <a:ext uri="{FF2B5EF4-FFF2-40B4-BE49-F238E27FC236}">
                <a16:creationId xmlns:a16="http://schemas.microsoft.com/office/drawing/2014/main" id="{80022B6D-E905-4337-9792-A4F15278CF69}"/>
              </a:ext>
            </a:extLst>
          </p:cNvPr>
          <p:cNvSpPr>
            <a:spLocks noGrp="1"/>
          </p:cNvSpPr>
          <p:nvPr>
            <p:ph type="sldNum" sz="quarter" idx="5"/>
          </p:nvPr>
        </p:nvSpPr>
        <p:spPr/>
      </p:sp>
    </p:spTree>
    <p:extLst>
      <p:ext uri="{BB962C8B-B14F-4D97-AF65-F5344CB8AC3E}">
        <p14:creationId xmlns:p14="http://schemas.microsoft.com/office/powerpoint/2010/main" val="3291553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90F1B-667F-3CCE-43F3-6BF3CA2A19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B837DF-CF87-B1DC-AF0E-6187AA1063C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56529B64-43F3-EA78-E159-94EAD80107EC}"/>
              </a:ext>
            </a:extLst>
          </p:cNvPr>
          <p:cNvSpPr>
            <a:spLocks noGrp="1"/>
          </p:cNvSpPr>
          <p:nvPr>
            <p:ph type="body" sz="quarter" idx="3"/>
          </p:nvPr>
        </p:nvSpPr>
        <p:spPr/>
        <p:txBody>
          <a:bodyPr/>
          <a:lstStyle/>
          <a:p>
            <a:r>
              <a:rPr lang="en-CA" sz="1200" b="0" i="0" kern="1200" dirty="0">
                <a:solidFill>
                  <a:schemeClr val="tx1"/>
                </a:solidFill>
                <a:effectLst/>
                <a:latin typeface="+mn-lt"/>
                <a:ea typeface="+mn-ea"/>
                <a:cs typeface="+mn-cs"/>
              </a:rPr>
              <a:t> What you're about to see is more than just a crime report; it's a diagnosis of a system under severe stress. Our analysis reveals that District 4—Vaughan—is in a state of chronic operational crisis. With effective staffing at just 54%, it has become the epicenter of an 89.5% crime surge, driven predominantly by organized crime and gun violence. This isn't a vague problem; it's a precise one, demanding an immediate and targeted surge of resources. Today, we'll show you the data behind this crisis and the dual-pronged plan to address it</a:t>
            </a:r>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a:t>
            </a:r>
            <a:br>
              <a:rPr lang="en-CA" sz="1200" b="1" i="0" kern="1200" dirty="0">
                <a:solidFill>
                  <a:schemeClr val="tx1"/>
                </a:solidFill>
                <a:effectLst/>
                <a:latin typeface="+mn-lt"/>
                <a:ea typeface="+mn-ea"/>
                <a:cs typeface="+mn-cs"/>
              </a:rPr>
            </a:br>
            <a:br>
              <a:rPr lang="en-CA" sz="1200" b="1"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Our Analysis is Built on a Comprehensive Data Foundation." Add a bullet point like: "This multi-source data allows us to pinpoint root causes, like the link between staffing shortages and crime spikes.</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Our Solution: A dual-track strategy featuring an </a:t>
            </a:r>
            <a:r>
              <a:rPr lang="en-CA" sz="1200" b="1" i="0" kern="1200" dirty="0">
                <a:solidFill>
                  <a:schemeClr val="tx1"/>
                </a:solidFill>
                <a:effectLst/>
                <a:latin typeface="+mn-lt"/>
                <a:ea typeface="+mn-ea"/>
                <a:cs typeface="+mn-cs"/>
              </a:rPr>
              <a:t>emergency intervention in District 4</a:t>
            </a:r>
            <a:r>
              <a:rPr lang="en-CA" sz="1200" b="0" i="0" kern="1200" dirty="0">
                <a:solidFill>
                  <a:schemeClr val="tx1"/>
                </a:solidFill>
                <a:effectLst/>
                <a:latin typeface="+mn-lt"/>
                <a:ea typeface="+mn-ea"/>
                <a:cs typeface="+mn-cs"/>
              </a:rPr>
              <a:t> to address the 2024 surge, and a </a:t>
            </a:r>
            <a:r>
              <a:rPr lang="en-CA" sz="1200" b="1" i="0" kern="1200" dirty="0">
                <a:solidFill>
                  <a:schemeClr val="tx1"/>
                </a:solidFill>
                <a:effectLst/>
                <a:latin typeface="+mn-lt"/>
                <a:ea typeface="+mn-ea"/>
                <a:cs typeface="+mn-cs"/>
              </a:rPr>
              <a:t>long-term stabilization plan</a:t>
            </a:r>
            <a:r>
              <a:rPr lang="en-CA" sz="1200" b="0" i="0" kern="1200" dirty="0">
                <a:solidFill>
                  <a:schemeClr val="tx1"/>
                </a:solidFill>
                <a:effectLst/>
                <a:latin typeface="+mn-lt"/>
                <a:ea typeface="+mn-ea"/>
                <a:cs typeface="+mn-cs"/>
              </a:rPr>
              <a:t> based on forecasting and resource optimization.</a:t>
            </a:r>
            <a:endParaRPr dirty="0"/>
          </a:p>
        </p:txBody>
      </p:sp>
      <p:sp>
        <p:nvSpPr>
          <p:cNvPr id="4" name="Slide Number Placeholder 3">
            <a:extLst>
              <a:ext uri="{FF2B5EF4-FFF2-40B4-BE49-F238E27FC236}">
                <a16:creationId xmlns:a16="http://schemas.microsoft.com/office/drawing/2014/main" id="{60B8E967-1070-D9A0-6F9A-F906298FF27B}"/>
              </a:ext>
            </a:extLst>
          </p:cNvPr>
          <p:cNvSpPr>
            <a:spLocks noGrp="1"/>
          </p:cNvSpPr>
          <p:nvPr>
            <p:ph type="sldNum" sz="quarter" idx="5"/>
          </p:nvPr>
        </p:nvSpPr>
        <p:spPr/>
      </p:sp>
    </p:spTree>
    <p:extLst>
      <p:ext uri="{BB962C8B-B14F-4D97-AF65-F5344CB8AC3E}">
        <p14:creationId xmlns:p14="http://schemas.microsoft.com/office/powerpoint/2010/main" val="3367845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Let's start with a critical insight: crime is predictable. It has a rhythm. We see it peak on summer evenings and weekends. This isn't just an observation; it's our biggest operational advantage. By understanding this rhythm, we can stop being reactive and start being proactive. This predictability is the entire foundation of the 'Summer Surge Plan' we'll be recommending—a plan that pre-deploys resources to where and when we know crime will happen.</a:t>
            </a:r>
            <a:endParaRPr lang="en-CA" dirty="0"/>
          </a:p>
        </p:txBody>
      </p:sp>
    </p:spTree>
    <p:extLst>
      <p:ext uri="{BB962C8B-B14F-4D97-AF65-F5344CB8AC3E}">
        <p14:creationId xmlns:p14="http://schemas.microsoft.com/office/powerpoint/2010/main" val="1518490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CA" sz="1200" b="0" i="0" kern="1200" dirty="0">
                <a:solidFill>
                  <a:schemeClr val="tx1"/>
                </a:solidFill>
                <a:effectLst/>
                <a:latin typeface="+mn-lt"/>
                <a:ea typeface="+mn-ea"/>
                <a:cs typeface="+mn-cs"/>
              </a:rPr>
              <a:t>Now, </a:t>
            </a:r>
            <a:r>
              <a:rPr lang="en-CA" sz="1200" b="0" i="1" kern="1200" dirty="0">
                <a:solidFill>
                  <a:schemeClr val="tx1"/>
                </a:solidFill>
                <a:effectLst/>
                <a:latin typeface="+mn-lt"/>
                <a:ea typeface="+mn-ea"/>
                <a:cs typeface="+mn-cs"/>
              </a:rPr>
              <a:t>what kind</a:t>
            </a:r>
            <a:r>
              <a:rPr lang="en-CA" sz="1200" b="0" i="0" kern="1200" dirty="0">
                <a:solidFill>
                  <a:schemeClr val="tx1"/>
                </a:solidFill>
                <a:effectLst/>
                <a:latin typeface="+mn-lt"/>
                <a:ea typeface="+mn-ea"/>
                <a:cs typeface="+mn-cs"/>
              </a:rPr>
              <a:t> of crime are we facing? The story is clear: Property and Violent crime dominate the landscape. But more alarmingly, they are growing at an explosive rate—over 61% and 52% respectively in just three years. This tells us we don't have a general crime problem; we have a </a:t>
            </a:r>
            <a:r>
              <a:rPr lang="en-CA" sz="1200" b="0" i="1" kern="1200" dirty="0">
                <a:solidFill>
                  <a:schemeClr val="tx1"/>
                </a:solidFill>
                <a:effectLst/>
                <a:latin typeface="+mn-lt"/>
                <a:ea typeface="+mn-ea"/>
                <a:cs typeface="+mn-cs"/>
              </a:rPr>
              <a:t>specific</a:t>
            </a:r>
            <a:r>
              <a:rPr lang="en-CA" sz="1200" b="0" i="0" kern="1200" dirty="0">
                <a:solidFill>
                  <a:schemeClr val="tx1"/>
                </a:solidFill>
                <a:effectLst/>
                <a:latin typeface="+mn-lt"/>
                <a:ea typeface="+mn-ea"/>
                <a:cs typeface="+mn-cs"/>
              </a:rPr>
              <a:t> one. Our tactics must be equally specific, with a sharp focus on combating auto theft networks and the gun violence they bring.</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5259D-2D66-D144-CEA9-4D63E3411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F888F-AE62-97CF-AD88-201BD785B2F6}"/>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6ED325C-BA22-DDE1-36F2-6C891FE5D899}"/>
              </a:ext>
            </a:extLst>
          </p:cNvPr>
          <p:cNvSpPr>
            <a:spLocks noGrp="1"/>
          </p:cNvSpPr>
          <p:nvPr>
            <p:ph type="body" sz="quarter" idx="3"/>
          </p:nvPr>
        </p:nvSpPr>
        <p:spPr/>
        <p:txBody>
          <a:bodyPr/>
          <a:lstStyle/>
          <a:p>
            <a:r>
              <a:rPr lang="en-CA" sz="1200" b="0" i="0" kern="1200" dirty="0">
                <a:solidFill>
                  <a:schemeClr val="tx1"/>
                </a:solidFill>
                <a:effectLst/>
                <a:latin typeface="+mn-lt"/>
                <a:ea typeface="+mn-ea"/>
                <a:cs typeface="+mn-cs"/>
              </a:rPr>
              <a:t>Here is the engine of the crisis. High crime leads to more 911 calls. More calls lead to officer overtime, burnout, and staffing shortages. Those shortages cripple our response capacity, which in turn leads to more crime. It's a vicious, self-reinforcing cycle. And as we'll see, this cycle is spinning fastest in District 4, draining our resources and creating a dangerous gap between criminal activity and our ability to respond.</a:t>
            </a:r>
            <a:endParaRPr dirty="0"/>
          </a:p>
        </p:txBody>
      </p:sp>
      <p:sp>
        <p:nvSpPr>
          <p:cNvPr id="4" name="Slide Number Placeholder 3">
            <a:extLst>
              <a:ext uri="{FF2B5EF4-FFF2-40B4-BE49-F238E27FC236}">
                <a16:creationId xmlns:a16="http://schemas.microsoft.com/office/drawing/2014/main" id="{05CAB240-FCA4-BA23-32AB-E5DC7BE6257A}"/>
              </a:ext>
            </a:extLst>
          </p:cNvPr>
          <p:cNvSpPr>
            <a:spLocks noGrp="1"/>
          </p:cNvSpPr>
          <p:nvPr>
            <p:ph type="sldNum" sz="quarter" idx="5"/>
          </p:nvPr>
        </p:nvSpPr>
        <p:spPr/>
      </p:sp>
    </p:spTree>
    <p:extLst>
      <p:ext uri="{BB962C8B-B14F-4D97-AF65-F5344CB8AC3E}">
        <p14:creationId xmlns:p14="http://schemas.microsoft.com/office/powerpoint/2010/main" val="4048965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CA" dirty="0"/>
          </a:p>
        </p:txBody>
      </p:sp>
    </p:spTree>
    <p:extLst>
      <p:ext uri="{BB962C8B-B14F-4D97-AF65-F5344CB8AC3E}">
        <p14:creationId xmlns:p14="http://schemas.microsoft.com/office/powerpoint/2010/main" val="3067857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The year 2024 wasn't just a bad year; it was an anomaly. A perfect storm. We saw a near 90% overall increase, driven by extreme spikes in auto theft, gun violence, and organized crime. The epicenter was unequivocally District 4. This slide isn't just a list of numbers; it's a map of the battlefield. It shows us exactly where to aim our resources: tactical units and investigative capacity into District 4 hotspots, especially during the evening and overnight hours when this new wave of crime is most active.</a:t>
            </a:r>
            <a:endParaRPr lang="en-CA" dirty="0"/>
          </a:p>
        </p:txBody>
      </p:sp>
    </p:spTree>
    <p:extLst>
      <p:ext uri="{BB962C8B-B14F-4D97-AF65-F5344CB8AC3E}">
        <p14:creationId xmlns:p14="http://schemas.microsoft.com/office/powerpoint/2010/main" val="710471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Our models show that most crime is predictable based on history and time. However, the 2024 surge was driven by the unpredictable factors </a:t>
            </a:r>
            <a:r>
              <a:rPr lang="en-CA" sz="1200" b="0" i="1" kern="1200" dirty="0">
                <a:solidFill>
                  <a:schemeClr val="tx1"/>
                </a:solidFill>
                <a:effectLst/>
                <a:latin typeface="+mn-lt"/>
                <a:ea typeface="+mn-ea"/>
                <a:cs typeface="+mn-cs"/>
              </a:rPr>
              <a:t>outside</a:t>
            </a:r>
            <a:r>
              <a:rPr lang="en-CA" sz="1200" b="0" i="0" kern="1200" dirty="0">
                <a:solidFill>
                  <a:schemeClr val="tx1"/>
                </a:solidFill>
                <a:effectLst/>
                <a:latin typeface="+mn-lt"/>
                <a:ea typeface="+mn-ea"/>
                <a:cs typeface="+mn-cs"/>
              </a:rPr>
              <a:t> the model (like organized crime). This proves we need both predictive policing for the routine </a:t>
            </a:r>
            <a:r>
              <a:rPr lang="en-CA" sz="1200" b="0" i="1" kern="1200" dirty="0">
                <a:solidFill>
                  <a:schemeClr val="tx1"/>
                </a:solidFill>
                <a:effectLst/>
                <a:latin typeface="+mn-lt"/>
                <a:ea typeface="+mn-ea"/>
                <a:cs typeface="+mn-cs"/>
              </a:rPr>
              <a:t>and</a:t>
            </a:r>
            <a:r>
              <a:rPr lang="en-CA" sz="1200" b="0" i="0" kern="1200" dirty="0">
                <a:solidFill>
                  <a:schemeClr val="tx1"/>
                </a:solidFill>
                <a:effectLst/>
                <a:latin typeface="+mn-lt"/>
                <a:ea typeface="+mn-ea"/>
                <a:cs typeface="+mn-cs"/>
              </a:rPr>
              <a:t> targeted tactical interventions for the shocks</a:t>
            </a:r>
            <a:endParaRPr lang="en-CA" dirty="0"/>
          </a:p>
        </p:txBody>
      </p:sp>
    </p:spTree>
    <p:extLst>
      <p:ext uri="{BB962C8B-B14F-4D97-AF65-F5344CB8AC3E}">
        <p14:creationId xmlns:p14="http://schemas.microsoft.com/office/powerpoint/2010/main" val="269115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799A1C02-EC3D-4526-A61C-EEEDB77E2C98}" type="datetime3">
              <a:rPr lang="en-US" smtClean="0"/>
              <a:pPr/>
              <a:t>28 November 2025</a:t>
            </a:fld>
            <a:endParaRPr lang="en-US" dirty="0">
              <a:solidFill>
                <a:schemeClr val="tx1">
                  <a:lumMod val="65000"/>
                  <a:lumOff val="35000"/>
                </a:scheme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solidFill>
                <a:schemeClr val="tx1">
                  <a:lumMod val="65000"/>
                  <a:lumOff val="35000"/>
                </a:schemeClr>
              </a:solidFill>
            </a:endParaRPr>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4BA20F-C345-4B13-8D50-AF8D3C7AE326}" type="datetime3">
              <a:rPr lang="en-US" smtClean="0"/>
              <a:t>28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0F348-B7E0-44CC-A938-3905BDF7D764}" type="datetime3">
              <a:rPr lang="en-US" smtClean="0"/>
              <a:t>28 November 2025</a:t>
            </a:fld>
            <a:endParaRPr lang="en-US"/>
          </a:p>
        </p:txBody>
      </p:sp>
      <p:sp>
        <p:nvSpPr>
          <p:cNvPr id="5" name="Footer Placeholder 4"/>
          <p:cNvSpPr>
            <a:spLocks noGrp="1"/>
          </p:cNvSpPr>
          <p:nvPr>
            <p:ph type="ftr" sz="quarter" idx="11"/>
          </p:nvPr>
        </p:nvSpPr>
        <p:spPr/>
        <p:txBody>
          <a:bodyPr/>
          <a:lstStyle/>
          <a:p>
            <a:r>
              <a:rPr lang="en-US" dirty="0"/>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EB5AF9EF-6ADA-4F60-854C-E9FB1C1ACAFF}" type="datetime3">
              <a:rPr lang="en-US" smtClean="0"/>
              <a:pPr/>
              <a:t>28 November 2025</a:t>
            </a:fld>
            <a:endParaRPr lang="en-US" dirty="0"/>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546119-C893-498C-9D0E-1FED4A71C90C}" type="datetime3">
              <a:rPr lang="en-US" smtClean="0"/>
              <a:t>28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520D2C-89AD-4BC4-9A24-B26313B0DCB9}" type="datetime3">
              <a:rPr lang="en-US" smtClean="0"/>
              <a:t>28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DC46CA-2787-45EE-A4E5-1A72CC227786}" type="datetime3">
              <a:rPr lang="en-US" smtClean="0"/>
              <a:t>28 November 2025</a:t>
            </a:fld>
            <a:endParaRPr lang="en-US"/>
          </a:p>
        </p:txBody>
      </p:sp>
      <p:sp>
        <p:nvSpPr>
          <p:cNvPr id="8" name="Footer Placeholder 7"/>
          <p:cNvSpPr>
            <a:spLocks noGrp="1"/>
          </p:cNvSpPr>
          <p:nvPr>
            <p:ph type="ftr" sz="quarter" idx="11"/>
          </p:nvPr>
        </p:nvSpPr>
        <p:spPr/>
        <p:txBody>
          <a:bodyPr/>
          <a:lstStyle/>
          <a:p>
            <a:r>
              <a:rPr lang="en-US"/>
              <a:t>York Region Crime Analysis</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BA8526B-5913-4A31-BD69-2065E4B8809B}" type="datetime3">
              <a:rPr lang="en-US" smtClean="0"/>
              <a:t>28 November 2025</a:t>
            </a:fld>
            <a:endParaRPr lang="en-US"/>
          </a:p>
        </p:txBody>
      </p:sp>
      <p:sp>
        <p:nvSpPr>
          <p:cNvPr id="4" name="Footer Placeholder 3"/>
          <p:cNvSpPr>
            <a:spLocks noGrp="1"/>
          </p:cNvSpPr>
          <p:nvPr>
            <p:ph type="ftr" sz="quarter" idx="11"/>
          </p:nvPr>
        </p:nvSpPr>
        <p:spPr/>
        <p:txBody>
          <a:bodyPr/>
          <a:lstStyle/>
          <a:p>
            <a:r>
              <a:rPr lang="en-US"/>
              <a:t>York Region Crime Analysis</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D7722-7447-447D-A250-A2689617305A}" type="datetime3">
              <a:rPr lang="en-US" smtClean="0"/>
              <a:t>28 November 2025</a:t>
            </a:fld>
            <a:endParaRPr lang="en-US"/>
          </a:p>
        </p:txBody>
      </p:sp>
      <p:sp>
        <p:nvSpPr>
          <p:cNvPr id="3" name="Footer Placeholder 2"/>
          <p:cNvSpPr>
            <a:spLocks noGrp="1"/>
          </p:cNvSpPr>
          <p:nvPr>
            <p:ph type="ftr" sz="quarter" idx="11"/>
          </p:nvPr>
        </p:nvSpPr>
        <p:spPr/>
        <p:txBody>
          <a:bodyPr/>
          <a:lstStyle/>
          <a:p>
            <a:r>
              <a:rPr lang="en-US"/>
              <a:t>York Region Crime Analysis</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2BF359-877E-4B39-989F-5DE3896EB032}" type="datetime3">
              <a:rPr lang="en-US" smtClean="0"/>
              <a:t>28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764952-7DF7-4A84-9308-2205B598FB52}" type="datetime3">
              <a:rPr lang="en-US" smtClean="0"/>
              <a:t>28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a:solidFill>
            <a:schemeClr val="bg2"/>
          </a:solid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49832-F83F-49E8-9854-52B245B32CC0}" type="datetime3">
              <a:rPr lang="en-US" smtClean="0"/>
              <a:t>28 November 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York Region Crime Analysis</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fuxima/YRP/blob/main/YorkRegionCrimeAnalysis.pptx" TargetMode="External"/><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hyperlink" Target="mailto:fuxi.ma@outlook.com" TargetMode="External"/><Relationship Id="rId4" Type="http://schemas.openxmlformats.org/officeDocument/2006/relationships/hyperlink" Target="https://github.com/fuxima/YRP"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9EAB9D5-AE06-18BA-9513-5206519C5797}"/>
              </a:ext>
            </a:extLst>
          </p:cNvPr>
          <p:cNvSpPr>
            <a:spLocks noGrp="1"/>
          </p:cNvSpPr>
          <p:nvPr>
            <p:ph type="ctrTitle"/>
          </p:nvPr>
        </p:nvSpPr>
        <p:spPr>
          <a:xfrm>
            <a:off x="3328988" y="1958975"/>
            <a:ext cx="5534024" cy="1470025"/>
          </a:xfrm>
        </p:spPr>
        <p:txBody>
          <a:bodyPr>
            <a:normAutofit fontScale="90000"/>
          </a:bodyPr>
          <a:lstStyle/>
          <a:p>
            <a:pPr>
              <a:defRPr sz="3600" b="1">
                <a:solidFill>
                  <a:srgbClr val="FFFFFF"/>
                </a:solidFill>
              </a:defRPr>
            </a:pPr>
            <a:r>
              <a:rPr lang="en-CA" sz="3600" b="1" dirty="0">
                <a:solidFill>
                  <a:schemeClr val="tx1">
                    <a:lumMod val="65000"/>
                    <a:lumOff val="35000"/>
                  </a:schemeClr>
                </a:solidFill>
                <a:latin typeface="Times New Roman" panose="02020603050405020304" pitchFamily="18" charset="0"/>
                <a:cs typeface="Times New Roman" panose="02020603050405020304" pitchFamily="18" charset="0"/>
              </a:rPr>
              <a:t>York Region Crime Analysis: </a:t>
            </a:r>
            <a:r>
              <a:rPr lang="en-CA" sz="3100" b="1" dirty="0">
                <a:solidFill>
                  <a:schemeClr val="tx1">
                    <a:lumMod val="65000"/>
                    <a:lumOff val="35000"/>
                  </a:schemeClr>
                </a:solidFill>
                <a:latin typeface="Times New Roman" panose="02020603050405020304" pitchFamily="18" charset="0"/>
                <a:cs typeface="Times New Roman" panose="02020603050405020304" pitchFamily="18" charset="0"/>
              </a:rPr>
              <a:t>A Data-Driven Plan for 2026</a:t>
            </a:r>
            <a:endParaRPr sz="3600"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8107154-E37E-27FC-65D3-C402FDDDA0D7}"/>
              </a:ext>
            </a:extLst>
          </p:cNvPr>
          <p:cNvSpPr txBox="1"/>
          <p:nvPr/>
        </p:nvSpPr>
        <p:spPr>
          <a:xfrm>
            <a:off x="3042920" y="4034135"/>
            <a:ext cx="6106160" cy="1754326"/>
          </a:xfrm>
          <a:prstGeom prst="rect">
            <a:avLst/>
          </a:prstGeom>
          <a:noFill/>
        </p:spPr>
        <p:txBody>
          <a:bodyPr wrap="square">
            <a:spAutoFit/>
          </a:bodyPr>
          <a:lstStyle/>
          <a:p>
            <a:pPr algn="ctr">
              <a:defRPr sz="1800">
                <a:solidFill>
                  <a:srgbClr val="C8C8C8"/>
                </a:solidFill>
              </a:defRPr>
            </a:pPr>
            <a:r>
              <a:rPr lang="en-CA" sz="2400" dirty="0">
                <a:solidFill>
                  <a:schemeClr val="tx1">
                    <a:lumMod val="50000"/>
                    <a:lumOff val="50000"/>
                  </a:schemeClr>
                </a:solidFill>
                <a:latin typeface="Times New Roman" panose="02020603050405020304" pitchFamily="18" charset="0"/>
                <a:cs typeface="Times New Roman" panose="02020603050405020304" pitchFamily="18" charset="0"/>
              </a:rPr>
              <a:t>An Analysis of Crime Trends to Inform Proactive Policing and Resource Strategy</a:t>
            </a:r>
          </a:p>
          <a:p>
            <a:pPr algn="ctr">
              <a:defRPr sz="1800">
                <a:solidFill>
                  <a:srgbClr val="C8C8C8"/>
                </a:solidFill>
              </a:defRPr>
            </a:pPr>
            <a:endParaRPr lang="en-CA" sz="24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endParaRPr lang="en-CA"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r>
              <a:rPr lang="en-CA" dirty="0">
                <a:solidFill>
                  <a:schemeClr val="tx1">
                    <a:lumMod val="50000"/>
                    <a:lumOff val="50000"/>
                  </a:schemeClr>
                </a:solidFill>
                <a:latin typeface="Times New Roman" panose="02020603050405020304" pitchFamily="18" charset="0"/>
                <a:cs typeface="Times New Roman" panose="02020603050405020304" pitchFamily="18" charset="0"/>
              </a:rPr>
              <a:t>Fuxi 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AF73C-ECFE-8E81-E908-F6DD7774FBC9}"/>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Multi-Sources Crime Intelligence</a:t>
            </a:r>
          </a:p>
        </p:txBody>
      </p:sp>
      <p:sp>
        <p:nvSpPr>
          <p:cNvPr id="3" name="Date Placeholder 2">
            <a:extLst>
              <a:ext uri="{FF2B5EF4-FFF2-40B4-BE49-F238E27FC236}">
                <a16:creationId xmlns:a16="http://schemas.microsoft.com/office/drawing/2014/main" id="{670EA120-6BC8-53A7-8313-9135F15224A6}"/>
              </a:ext>
            </a:extLst>
          </p:cNvPr>
          <p:cNvSpPr>
            <a:spLocks noGrp="1"/>
          </p:cNvSpPr>
          <p:nvPr>
            <p:ph type="dt" sz="half" idx="10"/>
          </p:nvPr>
        </p:nvSpPr>
        <p:spPr/>
        <p:txBody>
          <a:bodyPr/>
          <a:lstStyle/>
          <a:p>
            <a:fld id="{CBA8526B-5913-4A31-BD69-2065E4B8809B}" type="datetime3">
              <a:rPr lang="en-US" smtClean="0"/>
              <a:t>28 November 2025</a:t>
            </a:fld>
            <a:endParaRPr lang="en-US"/>
          </a:p>
        </p:txBody>
      </p:sp>
      <p:sp>
        <p:nvSpPr>
          <p:cNvPr id="4" name="Footer Placeholder 3">
            <a:extLst>
              <a:ext uri="{FF2B5EF4-FFF2-40B4-BE49-F238E27FC236}">
                <a16:creationId xmlns:a16="http://schemas.microsoft.com/office/drawing/2014/main" id="{AFA080E7-C844-EDF3-1BB1-425B2C94EAC4}"/>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0B1EA2DA-C808-58C4-AF61-2D9271BCE0A2}"/>
              </a:ext>
            </a:extLst>
          </p:cNvPr>
          <p:cNvSpPr>
            <a:spLocks noGrp="1"/>
          </p:cNvSpPr>
          <p:nvPr>
            <p:ph type="sldNum" sz="quarter" idx="12"/>
          </p:nvPr>
        </p:nvSpPr>
        <p:spPr/>
        <p:txBody>
          <a:bodyPr/>
          <a:lstStyle/>
          <a:p>
            <a:fld id="{C1FF6DA9-008F-8B48-92A6-B652298478BF}" type="slidenum">
              <a:rPr lang="en-US" smtClean="0"/>
              <a:t>10</a:t>
            </a:fld>
            <a:endParaRPr lang="en-US"/>
          </a:p>
        </p:txBody>
      </p:sp>
      <p:graphicFrame>
        <p:nvGraphicFramePr>
          <p:cNvPr id="8" name="Table 7">
            <a:extLst>
              <a:ext uri="{FF2B5EF4-FFF2-40B4-BE49-F238E27FC236}">
                <a16:creationId xmlns:a16="http://schemas.microsoft.com/office/drawing/2014/main" id="{4FD73872-84B2-41D5-BC71-CA68C4C187AB}"/>
              </a:ext>
            </a:extLst>
          </p:cNvPr>
          <p:cNvGraphicFramePr>
            <a:graphicFrameLocks noGrp="1"/>
          </p:cNvGraphicFramePr>
          <p:nvPr>
            <p:extLst>
              <p:ext uri="{D42A27DB-BD31-4B8C-83A1-F6EECF244321}">
                <p14:modId xmlns:p14="http://schemas.microsoft.com/office/powerpoint/2010/main" val="2773730749"/>
              </p:ext>
            </p:extLst>
          </p:nvPr>
        </p:nvGraphicFramePr>
        <p:xfrm>
          <a:off x="525517" y="1333760"/>
          <a:ext cx="11056884" cy="2418430"/>
        </p:xfrm>
        <a:graphic>
          <a:graphicData uri="http://schemas.openxmlformats.org/drawingml/2006/table">
            <a:tbl>
              <a:tblPr firstRow="1" bandRow="1">
                <a:tableStyleId>{5C22544A-7EE6-4342-B048-85BDC9FD1C3A}</a:tableStyleId>
              </a:tblPr>
              <a:tblGrid>
                <a:gridCol w="2764221">
                  <a:extLst>
                    <a:ext uri="{9D8B030D-6E8A-4147-A177-3AD203B41FA5}">
                      <a16:colId xmlns:a16="http://schemas.microsoft.com/office/drawing/2014/main" val="20000"/>
                    </a:ext>
                  </a:extLst>
                </a:gridCol>
                <a:gridCol w="2764221">
                  <a:extLst>
                    <a:ext uri="{9D8B030D-6E8A-4147-A177-3AD203B41FA5}">
                      <a16:colId xmlns:a16="http://schemas.microsoft.com/office/drawing/2014/main" val="20001"/>
                    </a:ext>
                  </a:extLst>
                </a:gridCol>
                <a:gridCol w="2764221">
                  <a:extLst>
                    <a:ext uri="{9D8B030D-6E8A-4147-A177-3AD203B41FA5}">
                      <a16:colId xmlns:a16="http://schemas.microsoft.com/office/drawing/2014/main" val="20002"/>
                    </a:ext>
                  </a:extLst>
                </a:gridCol>
                <a:gridCol w="2764221">
                  <a:extLst>
                    <a:ext uri="{9D8B030D-6E8A-4147-A177-3AD203B41FA5}">
                      <a16:colId xmlns:a16="http://schemas.microsoft.com/office/drawing/2014/main" val="20003"/>
                    </a:ext>
                  </a:extLst>
                </a:gridCol>
              </a:tblGrid>
              <a:tr h="406750">
                <a:tc>
                  <a:txBody>
                    <a:bodyPr/>
                    <a:lstStyle/>
                    <a:p>
                      <a:pPr algn="ctr">
                        <a:defRPr sz="1000" b="1">
                          <a:solidFill>
                            <a:srgbClr val="FFFFFF"/>
                          </a:solidFill>
                        </a:defRPr>
                      </a:pPr>
                      <a:r>
                        <a:t>DATA SOURCE</a:t>
                      </a:r>
                    </a:p>
                  </a:txBody>
                  <a:tcPr>
                    <a:solidFill>
                      <a:srgbClr val="2C3E50"/>
                    </a:solidFill>
                  </a:tcPr>
                </a:tc>
                <a:tc>
                  <a:txBody>
                    <a:bodyPr/>
                    <a:lstStyle/>
                    <a:p>
                      <a:pPr algn="ctr">
                        <a:defRPr sz="1000" b="1">
                          <a:solidFill>
                            <a:srgbClr val="FFFFFF"/>
                          </a:solidFill>
                        </a:defRPr>
                      </a:pPr>
                      <a:r>
                        <a:t>TIME PERIOD</a:t>
                      </a:r>
                    </a:p>
                  </a:txBody>
                  <a:tcPr>
                    <a:solidFill>
                      <a:srgbClr val="2C3E50"/>
                    </a:solidFill>
                  </a:tcPr>
                </a:tc>
                <a:tc>
                  <a:txBody>
                    <a:bodyPr/>
                    <a:lstStyle/>
                    <a:p>
                      <a:pPr algn="ctr">
                        <a:defRPr sz="1000" b="1">
                          <a:solidFill>
                            <a:srgbClr val="FFFFFF"/>
                          </a:solidFill>
                        </a:defRPr>
                      </a:pPr>
                      <a:r>
                        <a:t>KEY VARIABLES</a:t>
                      </a:r>
                    </a:p>
                  </a:txBody>
                  <a:tcPr>
                    <a:solidFill>
                      <a:srgbClr val="2C3E50"/>
                    </a:solidFill>
                  </a:tcPr>
                </a:tc>
                <a:tc>
                  <a:txBody>
                    <a:bodyPr/>
                    <a:lstStyle/>
                    <a:p>
                      <a:pPr algn="ctr">
                        <a:defRPr sz="1000" b="1">
                          <a:solidFill>
                            <a:srgbClr val="FFFFFF"/>
                          </a:solidFill>
                        </a:defRPr>
                      </a:pPr>
                      <a:r>
                        <a:t>STRATEGIC PURPOSE</a:t>
                      </a:r>
                    </a:p>
                  </a:txBody>
                  <a:tcPr>
                    <a:solidFill>
                      <a:srgbClr val="2C3E50"/>
                    </a:solidFill>
                  </a:tcPr>
                </a:tc>
                <a:extLst>
                  <a:ext uri="{0D108BD9-81ED-4DB2-BD59-A6C34878D82A}">
                    <a16:rowId xmlns:a16="http://schemas.microsoft.com/office/drawing/2014/main" val="10000"/>
                  </a:ext>
                </a:extLst>
              </a:tr>
              <a:tr h="406750">
                <a:tc>
                  <a:txBody>
                    <a:bodyPr/>
                    <a:lstStyle/>
                    <a:p>
                      <a:pPr>
                        <a:defRPr sz="900"/>
                      </a:pPr>
                      <a:r>
                        <a:t>911 Calls Data</a:t>
                      </a:r>
                    </a:p>
                    <a:p>
                      <a:pPr>
                        <a:defRPr sz="900"/>
                      </a:pPr>
                      <a:r>
                        <a:t>YRP Open Data Portal</a:t>
                      </a:r>
                    </a:p>
                  </a:txBody>
                  <a:tcPr>
                    <a:solidFill>
                      <a:srgbClr val="FFFFFF"/>
                    </a:solidFill>
                  </a:tcPr>
                </a:tc>
                <a:tc>
                  <a:txBody>
                    <a:bodyPr/>
                    <a:lstStyle/>
                    <a:p>
                      <a:pPr>
                        <a:defRPr sz="900"/>
                      </a:pPr>
                      <a:r>
                        <a:t>2022-2024</a:t>
                      </a:r>
                    </a:p>
                  </a:txBody>
                  <a:tcPr>
                    <a:solidFill>
                      <a:srgbClr val="FFFFFF"/>
                    </a:solidFill>
                  </a:tcPr>
                </a:tc>
                <a:tc>
                  <a:txBody>
                    <a:bodyPr/>
                    <a:lstStyle/>
                    <a:p>
                      <a:pPr>
                        <a:defRPr sz="900"/>
                      </a:pPr>
                      <a:r>
                        <a:t>• Call Date &amp; Time</a:t>
                      </a:r>
                    </a:p>
                    <a:p>
                      <a:pPr>
                        <a:defRPr sz="900"/>
                      </a:pPr>
                      <a:r>
                        <a:t>• Incident Classification</a:t>
                      </a:r>
                    </a:p>
                    <a:p>
                      <a:pPr>
                        <a:defRPr sz="900"/>
                      </a:pPr>
                      <a:r>
                        <a:t>• Geographic Location</a:t>
                      </a:r>
                    </a:p>
                  </a:txBody>
                  <a:tcPr>
                    <a:solidFill>
                      <a:srgbClr val="FFFFFF"/>
                    </a:solidFill>
                  </a:tcPr>
                </a:tc>
                <a:tc>
                  <a:txBody>
                    <a:bodyPr/>
                    <a:lstStyle/>
                    <a:p>
                      <a:pPr>
                        <a:defRPr sz="900"/>
                      </a:pPr>
                      <a:r>
                        <a:t>Primary crime trend analysis</a:t>
                      </a:r>
                    </a:p>
                    <a:p>
                      <a:pPr>
                        <a:defRPr sz="900"/>
                      </a:pPr>
                      <a:r>
                        <a:t>Real-time response optimization</a:t>
                      </a:r>
                    </a:p>
                  </a:txBody>
                  <a:tcPr>
                    <a:solidFill>
                      <a:srgbClr val="FFFFFF"/>
                    </a:solidFill>
                  </a:tcPr>
                </a:tc>
                <a:extLst>
                  <a:ext uri="{0D108BD9-81ED-4DB2-BD59-A6C34878D82A}">
                    <a16:rowId xmlns:a16="http://schemas.microsoft.com/office/drawing/2014/main" val="10001"/>
                  </a:ext>
                </a:extLst>
              </a:tr>
              <a:tr h="406750">
                <a:tc>
                  <a:txBody>
                    <a:bodyPr/>
                    <a:lstStyle/>
                    <a:p>
                      <a:pPr>
                        <a:defRPr sz="900"/>
                      </a:pPr>
                      <a:r>
                        <a:t>Community Safety</a:t>
                      </a:r>
                    </a:p>
                    <a:p>
                      <a:pPr>
                        <a:defRPr sz="900"/>
                      </a:pPr>
                      <a:r>
                        <a:t>YRP Community Portal</a:t>
                      </a:r>
                    </a:p>
                  </a:txBody>
                  <a:tcPr>
                    <a:solidFill>
                      <a:srgbClr val="F8F9FA"/>
                    </a:solidFill>
                  </a:tcPr>
                </a:tc>
                <a:tc>
                  <a:txBody>
                    <a:bodyPr/>
                    <a:lstStyle/>
                    <a:p>
                      <a:pPr>
                        <a:defRPr sz="900"/>
                      </a:pPr>
                      <a:r>
                        <a:t>Year-to-Date</a:t>
                      </a:r>
                    </a:p>
                  </a:txBody>
                  <a:tcPr>
                    <a:solidFill>
                      <a:srgbClr val="F8F9FA"/>
                    </a:solidFill>
                  </a:tcPr>
                </a:tc>
                <a:tc>
                  <a:txBody>
                    <a:bodyPr/>
                    <a:lstStyle/>
                    <a:p>
                      <a:pPr>
                        <a:defRPr sz="900"/>
                      </a:pPr>
                      <a:r>
                        <a:t>• Shooting Incidents</a:t>
                      </a:r>
                    </a:p>
                    <a:p>
                      <a:pPr>
                        <a:defRPr sz="900"/>
                      </a:pPr>
                      <a:r>
                        <a:t>• Hate Crime Reports</a:t>
                      </a:r>
                    </a:p>
                    <a:p>
                      <a:pPr>
                        <a:defRPr sz="900"/>
                      </a:pPr>
                      <a:r>
                        <a:t>• Community Engagement</a:t>
                      </a:r>
                    </a:p>
                  </a:txBody>
                  <a:tcPr>
                    <a:solidFill>
                      <a:srgbClr val="F8F9FA"/>
                    </a:solidFill>
                  </a:tcPr>
                </a:tc>
                <a:tc>
                  <a:txBody>
                    <a:bodyPr/>
                    <a:lstStyle/>
                    <a:p>
                      <a:pPr>
                        <a:defRPr sz="900"/>
                      </a:pPr>
                      <a:r>
                        <a:rPr dirty="0"/>
                        <a:t>Violent crime pattern analysis</a:t>
                      </a:r>
                    </a:p>
                    <a:p>
                      <a:pPr>
                        <a:defRPr sz="900"/>
                      </a:pPr>
                      <a:r>
                        <a:rPr dirty="0"/>
                        <a:t>Community trust indicators</a:t>
                      </a:r>
                    </a:p>
                  </a:txBody>
                  <a:tcPr>
                    <a:solidFill>
                      <a:srgbClr val="F8F9FA"/>
                    </a:solidFill>
                  </a:tcPr>
                </a:tc>
                <a:extLst>
                  <a:ext uri="{0D108BD9-81ED-4DB2-BD59-A6C34878D82A}">
                    <a16:rowId xmlns:a16="http://schemas.microsoft.com/office/drawing/2014/main" val="10002"/>
                  </a:ext>
                </a:extLst>
              </a:tr>
              <a:tr h="406750">
                <a:tc>
                  <a:txBody>
                    <a:bodyPr/>
                    <a:lstStyle/>
                    <a:p>
                      <a:pPr>
                        <a:defRPr sz="900"/>
                      </a:pPr>
                      <a:r>
                        <a:rPr dirty="0"/>
                        <a:t>Road Safety</a:t>
                      </a:r>
                    </a:p>
                    <a:p>
                      <a:pPr>
                        <a:defRPr sz="900"/>
                      </a:pPr>
                      <a:r>
                        <a:rPr dirty="0"/>
                        <a:t>Municipal Open Data</a:t>
                      </a:r>
                    </a:p>
                  </a:txBody>
                  <a:tcPr>
                    <a:solidFill>
                      <a:srgbClr val="FFFFFF"/>
                    </a:solidFill>
                  </a:tcPr>
                </a:tc>
                <a:tc>
                  <a:txBody>
                    <a:bodyPr/>
                    <a:lstStyle/>
                    <a:p>
                      <a:pPr>
                        <a:defRPr sz="900"/>
                      </a:pPr>
                      <a:r>
                        <a:t>2020-2024</a:t>
                      </a:r>
                    </a:p>
                  </a:txBody>
                  <a:tcPr>
                    <a:solidFill>
                      <a:srgbClr val="FFFFFF"/>
                    </a:solidFill>
                  </a:tcPr>
                </a:tc>
                <a:tc>
                  <a:txBody>
                    <a:bodyPr/>
                    <a:lstStyle/>
                    <a:p>
                      <a:pPr>
                        <a:defRPr sz="900"/>
                      </a:pPr>
                      <a:r>
                        <a:t>• Collision Locations</a:t>
                      </a:r>
                    </a:p>
                    <a:p>
                      <a:pPr>
                        <a:defRPr sz="900"/>
                      </a:pPr>
                      <a:r>
                        <a:t>• Impaired Driving</a:t>
                      </a:r>
                    </a:p>
                    <a:p>
                      <a:pPr>
                        <a:defRPr sz="900"/>
                      </a:pPr>
                      <a:r>
                        <a:t>• Traffic Violations</a:t>
                      </a:r>
                    </a:p>
                  </a:txBody>
                  <a:tcPr>
                    <a:solidFill>
                      <a:srgbClr val="FFFFFF"/>
                    </a:solidFill>
                  </a:tcPr>
                </a:tc>
                <a:tc>
                  <a:txBody>
                    <a:bodyPr/>
                    <a:lstStyle/>
                    <a:p>
                      <a:pPr>
                        <a:defRPr sz="900"/>
                      </a:pPr>
                      <a:r>
                        <a:t>Public safety correlation</a:t>
                      </a:r>
                    </a:p>
                    <a:p>
                      <a:pPr>
                        <a:defRPr sz="900"/>
                      </a:pPr>
                      <a:r>
                        <a:t>Traffic enforcement optimization</a:t>
                      </a:r>
                    </a:p>
                  </a:txBody>
                  <a:tcPr>
                    <a:solidFill>
                      <a:srgbClr val="FFFFFF"/>
                    </a:solidFill>
                  </a:tcPr>
                </a:tc>
                <a:extLst>
                  <a:ext uri="{0D108BD9-81ED-4DB2-BD59-A6C34878D82A}">
                    <a16:rowId xmlns:a16="http://schemas.microsoft.com/office/drawing/2014/main" val="10003"/>
                  </a:ext>
                </a:extLst>
              </a:tr>
              <a:tr h="406750">
                <a:tc>
                  <a:txBody>
                    <a:bodyPr/>
                    <a:lstStyle/>
                    <a:p>
                      <a:pPr>
                        <a:defRPr sz="900"/>
                      </a:pPr>
                      <a:r>
                        <a:rPr dirty="0"/>
                        <a:t>Weather Data</a:t>
                      </a:r>
                    </a:p>
                    <a:p>
                      <a:pPr>
                        <a:defRPr sz="900"/>
                      </a:pPr>
                      <a:r>
                        <a:rPr dirty="0"/>
                        <a:t>Environment Canada</a:t>
                      </a:r>
                    </a:p>
                  </a:txBody>
                  <a:tcPr>
                    <a:solidFill>
                      <a:srgbClr val="F8F9FA"/>
                    </a:solidFill>
                  </a:tcPr>
                </a:tc>
                <a:tc>
                  <a:txBody>
                    <a:bodyPr/>
                    <a:lstStyle/>
                    <a:p>
                      <a:pPr>
                        <a:defRPr sz="900"/>
                      </a:pPr>
                      <a:r>
                        <a:t>2022-2025</a:t>
                      </a:r>
                    </a:p>
                  </a:txBody>
                  <a:tcPr>
                    <a:solidFill>
                      <a:srgbClr val="F8F9FA"/>
                    </a:solidFill>
                  </a:tcPr>
                </a:tc>
                <a:tc>
                  <a:txBody>
                    <a:bodyPr/>
                    <a:lstStyle/>
                    <a:p>
                      <a:pPr>
                        <a:defRPr sz="900"/>
                      </a:pPr>
                      <a:r>
                        <a:t>• Temperature Extremes</a:t>
                      </a:r>
                    </a:p>
                    <a:p>
                      <a:pPr>
                        <a:defRPr sz="900"/>
                      </a:pPr>
                      <a:r>
                        <a:t>• Precipitation Levels</a:t>
                      </a:r>
                    </a:p>
                    <a:p>
                      <a:pPr>
                        <a:defRPr sz="900"/>
                      </a:pPr>
                      <a:r>
                        <a:t>• Seasonal Patterns</a:t>
                      </a:r>
                    </a:p>
                  </a:txBody>
                  <a:tcPr>
                    <a:solidFill>
                      <a:srgbClr val="F8F9FA"/>
                    </a:solidFill>
                  </a:tcPr>
                </a:tc>
                <a:tc>
                  <a:txBody>
                    <a:bodyPr/>
                    <a:lstStyle/>
                    <a:p>
                      <a:pPr>
                        <a:defRPr sz="900"/>
                      </a:pPr>
                      <a:r>
                        <a:rPr dirty="0"/>
                        <a:t>Environmental factor modeling</a:t>
                      </a:r>
                    </a:p>
                    <a:p>
                      <a:pPr>
                        <a:defRPr sz="900"/>
                      </a:pPr>
                      <a:r>
                        <a:rPr dirty="0"/>
                        <a:t>Seasonal crime forecasting</a:t>
                      </a:r>
                    </a:p>
                  </a:txBody>
                  <a:tcPr>
                    <a:solidFill>
                      <a:srgbClr val="F8F9FA"/>
                    </a:solidFill>
                  </a:tcPr>
                </a:tc>
                <a:extLst>
                  <a:ext uri="{0D108BD9-81ED-4DB2-BD59-A6C34878D82A}">
                    <a16:rowId xmlns:a16="http://schemas.microsoft.com/office/drawing/2014/main" val="10004"/>
                  </a:ext>
                </a:extLst>
              </a:tr>
            </a:tbl>
          </a:graphicData>
        </a:graphic>
      </p:graphicFrame>
      <p:graphicFrame>
        <p:nvGraphicFramePr>
          <p:cNvPr id="9" name="Table 8">
            <a:extLst>
              <a:ext uri="{FF2B5EF4-FFF2-40B4-BE49-F238E27FC236}">
                <a16:creationId xmlns:a16="http://schemas.microsoft.com/office/drawing/2014/main" id="{C061C3CA-600B-FF4C-0A46-494BB7B4A523}"/>
              </a:ext>
            </a:extLst>
          </p:cNvPr>
          <p:cNvGraphicFramePr>
            <a:graphicFrameLocks noGrp="1"/>
          </p:cNvGraphicFramePr>
          <p:nvPr>
            <p:extLst>
              <p:ext uri="{D42A27DB-BD31-4B8C-83A1-F6EECF244321}">
                <p14:modId xmlns:p14="http://schemas.microsoft.com/office/powerpoint/2010/main" val="228493876"/>
              </p:ext>
            </p:extLst>
          </p:nvPr>
        </p:nvGraphicFramePr>
        <p:xfrm>
          <a:off x="4193627" y="4326383"/>
          <a:ext cx="3673539" cy="2048256"/>
        </p:xfrm>
        <a:graphic>
          <a:graphicData uri="http://schemas.openxmlformats.org/drawingml/2006/table">
            <a:tbl>
              <a:tblPr firstRow="1" bandRow="1">
                <a:tableStyleId>{5C22544A-7EE6-4342-B048-85BDC9FD1C3A}</a:tableStyleId>
              </a:tblPr>
              <a:tblGrid>
                <a:gridCol w="1224513">
                  <a:extLst>
                    <a:ext uri="{9D8B030D-6E8A-4147-A177-3AD203B41FA5}">
                      <a16:colId xmlns:a16="http://schemas.microsoft.com/office/drawing/2014/main" val="20000"/>
                    </a:ext>
                  </a:extLst>
                </a:gridCol>
                <a:gridCol w="1224513">
                  <a:extLst>
                    <a:ext uri="{9D8B030D-6E8A-4147-A177-3AD203B41FA5}">
                      <a16:colId xmlns:a16="http://schemas.microsoft.com/office/drawing/2014/main" val="20001"/>
                    </a:ext>
                  </a:extLst>
                </a:gridCol>
                <a:gridCol w="1224513">
                  <a:extLst>
                    <a:ext uri="{9D8B030D-6E8A-4147-A177-3AD203B41FA5}">
                      <a16:colId xmlns:a16="http://schemas.microsoft.com/office/drawing/2014/main" val="20002"/>
                    </a:ext>
                  </a:extLst>
                </a:gridCol>
              </a:tblGrid>
              <a:tr h="402336">
                <a:tc>
                  <a:txBody>
                    <a:bodyPr/>
                    <a:lstStyle/>
                    <a:p>
                      <a:pPr algn="ctr">
                        <a:defRPr sz="800" b="1">
                          <a:solidFill>
                            <a:srgbClr val="FFFFFF"/>
                          </a:solidFill>
                          <a:latin typeface="Calibri"/>
                        </a:defRPr>
                      </a:pPr>
                      <a:r>
                        <a:t>DATA CATEGORY</a:t>
                      </a:r>
                    </a:p>
                  </a:txBody>
                  <a:tcPr>
                    <a:solidFill>
                      <a:srgbClr val="2C3E50"/>
                    </a:solidFill>
                  </a:tcPr>
                </a:tc>
                <a:tc>
                  <a:txBody>
                    <a:bodyPr/>
                    <a:lstStyle/>
                    <a:p>
                      <a:pPr algn="ctr">
                        <a:defRPr sz="800" b="1">
                          <a:solidFill>
                            <a:srgbClr val="FFFFFF"/>
                          </a:solidFill>
                          <a:latin typeface="Calibri"/>
                        </a:defRPr>
                      </a:pPr>
                      <a:r>
                        <a:rPr dirty="0"/>
                        <a:t>IMPORTANCE</a:t>
                      </a:r>
                    </a:p>
                  </a:txBody>
                  <a:tcPr>
                    <a:solidFill>
                      <a:srgbClr val="2C3E50"/>
                    </a:solidFill>
                  </a:tcPr>
                </a:tc>
                <a:tc>
                  <a:txBody>
                    <a:bodyPr/>
                    <a:lstStyle/>
                    <a:p>
                      <a:pPr algn="ctr">
                        <a:defRPr sz="800" b="1">
                          <a:solidFill>
                            <a:srgbClr val="FFFFFF"/>
                          </a:solidFill>
                          <a:latin typeface="Calibri"/>
                        </a:defRPr>
                      </a:pPr>
                      <a:r>
                        <a:t>KEY INSIGHTS</a:t>
                      </a:r>
                    </a:p>
                  </a:txBody>
                  <a:tcPr>
                    <a:solidFill>
                      <a:srgbClr val="2C3E50"/>
                    </a:solidFill>
                  </a:tcPr>
                </a:tc>
                <a:extLst>
                  <a:ext uri="{0D108BD9-81ED-4DB2-BD59-A6C34878D82A}">
                    <a16:rowId xmlns:a16="http://schemas.microsoft.com/office/drawing/2014/main" val="10000"/>
                  </a:ext>
                </a:extLst>
              </a:tr>
              <a:tr h="402336">
                <a:tc>
                  <a:txBody>
                    <a:bodyPr/>
                    <a:lstStyle/>
                    <a:p>
                      <a:pPr algn="l">
                        <a:defRPr sz="700">
                          <a:solidFill>
                            <a:srgbClr val="333333"/>
                          </a:solidFill>
                          <a:latin typeface="Calibri"/>
                        </a:defRPr>
                      </a:pPr>
                      <a:r>
                        <a:t>Historical Patterns</a:t>
                      </a:r>
                    </a:p>
                  </a:txBody>
                  <a:tcPr>
                    <a:solidFill>
                      <a:srgbClr val="FFFFFF"/>
                    </a:solidFill>
                  </a:tcPr>
                </a:tc>
                <a:tc>
                  <a:txBody>
                    <a:bodyPr/>
                    <a:lstStyle/>
                    <a:p>
                      <a:pPr algn="l">
                        <a:defRPr sz="700">
                          <a:solidFill>
                            <a:srgbClr val="333333"/>
                          </a:solidFill>
                          <a:latin typeface="Calibri"/>
                        </a:defRPr>
                      </a:pPr>
                      <a:r>
                        <a:t>68.3%</a:t>
                      </a:r>
                    </a:p>
                  </a:txBody>
                  <a:tcPr>
                    <a:solidFill>
                      <a:srgbClr val="FFFFFF"/>
                    </a:solidFill>
                  </a:tcPr>
                </a:tc>
                <a:tc>
                  <a:txBody>
                    <a:bodyPr/>
                    <a:lstStyle/>
                    <a:p>
                      <a:pPr algn="l">
                        <a:defRPr sz="700">
                          <a:solidFill>
                            <a:srgbClr val="333333"/>
                          </a:solidFill>
                          <a:latin typeface="Calibri"/>
                        </a:defRPr>
                      </a:pPr>
                      <a:r>
                        <a:t>• Weekend crime peaks</a:t>
                      </a:r>
                    </a:p>
                    <a:p>
                      <a:pPr algn="l">
                        <a:defRPr sz="700">
                          <a:solidFill>
                            <a:srgbClr val="333333"/>
                          </a:solidFill>
                          <a:latin typeface="Calibri"/>
                        </a:defRPr>
                      </a:pPr>
                      <a:r>
                        <a:t>• Summer surge patterns</a:t>
                      </a:r>
                    </a:p>
                    <a:p>
                      <a:pPr algn="l">
                        <a:defRPr sz="700">
                          <a:solidFill>
                            <a:srgbClr val="333333"/>
                          </a:solidFill>
                          <a:latin typeface="Calibri"/>
                        </a:defRPr>
                      </a:pPr>
                      <a:r>
                        <a:t>• Monthly cycles</a:t>
                      </a:r>
                    </a:p>
                  </a:txBody>
                  <a:tcPr>
                    <a:solidFill>
                      <a:srgbClr val="FFFFFF"/>
                    </a:solidFill>
                  </a:tcPr>
                </a:tc>
                <a:extLst>
                  <a:ext uri="{0D108BD9-81ED-4DB2-BD59-A6C34878D82A}">
                    <a16:rowId xmlns:a16="http://schemas.microsoft.com/office/drawing/2014/main" val="10001"/>
                  </a:ext>
                </a:extLst>
              </a:tr>
              <a:tr h="402336">
                <a:tc>
                  <a:txBody>
                    <a:bodyPr/>
                    <a:lstStyle/>
                    <a:p>
                      <a:pPr algn="l">
                        <a:defRPr sz="700">
                          <a:solidFill>
                            <a:srgbClr val="333333"/>
                          </a:solidFill>
                          <a:latin typeface="Calibri"/>
                        </a:defRPr>
                      </a:pPr>
                      <a:r>
                        <a:t>Community Safety</a:t>
                      </a:r>
                    </a:p>
                  </a:txBody>
                  <a:tcPr>
                    <a:solidFill>
                      <a:srgbClr val="F8F9FA"/>
                    </a:solidFill>
                  </a:tcPr>
                </a:tc>
                <a:tc>
                  <a:txBody>
                    <a:bodyPr/>
                    <a:lstStyle/>
                    <a:p>
                      <a:pPr algn="l">
                        <a:defRPr sz="700">
                          <a:solidFill>
                            <a:srgbClr val="333333"/>
                          </a:solidFill>
                          <a:latin typeface="Calibri"/>
                        </a:defRPr>
                      </a:pPr>
                      <a:r>
                        <a:t>12.1%</a:t>
                      </a:r>
                    </a:p>
                  </a:txBody>
                  <a:tcPr>
                    <a:solidFill>
                      <a:srgbClr val="F8F9FA"/>
                    </a:solidFill>
                  </a:tcPr>
                </a:tc>
                <a:tc>
                  <a:txBody>
                    <a:bodyPr/>
                    <a:lstStyle/>
                    <a:p>
                      <a:pPr algn="l">
                        <a:defRPr sz="700">
                          <a:solidFill>
                            <a:srgbClr val="333333"/>
                          </a:solidFill>
                          <a:latin typeface="Calibri"/>
                        </a:defRPr>
                      </a:pPr>
                      <a:r>
                        <a:t>• Shooting clusters</a:t>
                      </a:r>
                    </a:p>
                    <a:p>
                      <a:pPr algn="l">
                        <a:defRPr sz="700">
                          <a:solidFill>
                            <a:srgbClr val="333333"/>
                          </a:solidFill>
                          <a:latin typeface="Calibri"/>
                        </a:defRPr>
                      </a:pPr>
                      <a:r>
                        <a:t>• Hate crime correlation</a:t>
                      </a:r>
                    </a:p>
                    <a:p>
                      <a:pPr algn="l">
                        <a:defRPr sz="700">
                          <a:solidFill>
                            <a:srgbClr val="333333"/>
                          </a:solidFill>
                          <a:latin typeface="Calibri"/>
                        </a:defRPr>
                      </a:pPr>
                      <a:r>
                        <a:t>• Community sentiment</a:t>
                      </a:r>
                    </a:p>
                  </a:txBody>
                  <a:tcPr>
                    <a:solidFill>
                      <a:srgbClr val="F8F9FA"/>
                    </a:solidFill>
                  </a:tcPr>
                </a:tc>
                <a:extLst>
                  <a:ext uri="{0D108BD9-81ED-4DB2-BD59-A6C34878D82A}">
                    <a16:rowId xmlns:a16="http://schemas.microsoft.com/office/drawing/2014/main" val="10002"/>
                  </a:ext>
                </a:extLst>
              </a:tr>
              <a:tr h="402336">
                <a:tc>
                  <a:txBody>
                    <a:bodyPr/>
                    <a:lstStyle/>
                    <a:p>
                      <a:pPr algn="l">
                        <a:defRPr sz="700">
                          <a:solidFill>
                            <a:srgbClr val="333333"/>
                          </a:solidFill>
                          <a:latin typeface="Calibri"/>
                        </a:defRPr>
                      </a:pPr>
                      <a:r>
                        <a:t>Road Safety</a:t>
                      </a:r>
                    </a:p>
                  </a:txBody>
                  <a:tcPr>
                    <a:solidFill>
                      <a:srgbClr val="FFFFFF"/>
                    </a:solidFill>
                  </a:tcPr>
                </a:tc>
                <a:tc>
                  <a:txBody>
                    <a:bodyPr/>
                    <a:lstStyle/>
                    <a:p>
                      <a:pPr algn="l">
                        <a:defRPr sz="700">
                          <a:solidFill>
                            <a:srgbClr val="333333"/>
                          </a:solidFill>
                          <a:latin typeface="Calibri"/>
                        </a:defRPr>
                      </a:pPr>
                      <a:r>
                        <a:rPr dirty="0"/>
                        <a:t>8.2%</a:t>
                      </a:r>
                    </a:p>
                  </a:txBody>
                  <a:tcPr>
                    <a:solidFill>
                      <a:srgbClr val="FFFFFF"/>
                    </a:solidFill>
                  </a:tcPr>
                </a:tc>
                <a:tc>
                  <a:txBody>
                    <a:bodyPr/>
                    <a:lstStyle/>
                    <a:p>
                      <a:pPr algn="l">
                        <a:defRPr sz="700">
                          <a:solidFill>
                            <a:srgbClr val="333333"/>
                          </a:solidFill>
                          <a:latin typeface="Calibri"/>
                        </a:defRPr>
                      </a:pPr>
                      <a:r>
                        <a:t>• Accident-crime hotspots</a:t>
                      </a:r>
                    </a:p>
                    <a:p>
                      <a:pPr algn="l">
                        <a:defRPr sz="700">
                          <a:solidFill>
                            <a:srgbClr val="333333"/>
                          </a:solidFill>
                          <a:latin typeface="Calibri"/>
                        </a:defRPr>
                      </a:pPr>
                      <a:r>
                        <a:t>• DUI-violence correlation</a:t>
                      </a:r>
                    </a:p>
                    <a:p>
                      <a:pPr algn="l">
                        <a:defRPr sz="700">
                          <a:solidFill>
                            <a:srgbClr val="333333"/>
                          </a:solidFill>
                          <a:latin typeface="Calibri"/>
                        </a:defRPr>
                      </a:pPr>
                      <a:r>
                        <a:t>• Traffic risks</a:t>
                      </a:r>
                    </a:p>
                  </a:txBody>
                  <a:tcPr>
                    <a:solidFill>
                      <a:srgbClr val="FFFFFF"/>
                    </a:solidFill>
                  </a:tcPr>
                </a:tc>
                <a:extLst>
                  <a:ext uri="{0D108BD9-81ED-4DB2-BD59-A6C34878D82A}">
                    <a16:rowId xmlns:a16="http://schemas.microsoft.com/office/drawing/2014/main" val="10003"/>
                  </a:ext>
                </a:extLst>
              </a:tr>
              <a:tr h="402336">
                <a:tc>
                  <a:txBody>
                    <a:bodyPr/>
                    <a:lstStyle/>
                    <a:p>
                      <a:pPr algn="l">
                        <a:defRPr sz="700">
                          <a:solidFill>
                            <a:srgbClr val="333333"/>
                          </a:solidFill>
                          <a:latin typeface="Calibri"/>
                        </a:defRPr>
                      </a:pPr>
                      <a:r>
                        <a:t>Weather Factors</a:t>
                      </a:r>
                    </a:p>
                  </a:txBody>
                  <a:tcPr>
                    <a:solidFill>
                      <a:srgbClr val="F8F9FA"/>
                    </a:solidFill>
                  </a:tcPr>
                </a:tc>
                <a:tc>
                  <a:txBody>
                    <a:bodyPr/>
                    <a:lstStyle/>
                    <a:p>
                      <a:pPr algn="l">
                        <a:defRPr sz="700">
                          <a:solidFill>
                            <a:srgbClr val="333333"/>
                          </a:solidFill>
                          <a:latin typeface="Calibri"/>
                        </a:defRPr>
                      </a:pPr>
                      <a:r>
                        <a:t>6.5%</a:t>
                      </a:r>
                    </a:p>
                  </a:txBody>
                  <a:tcPr>
                    <a:solidFill>
                      <a:srgbClr val="F8F9FA"/>
                    </a:solidFill>
                  </a:tcPr>
                </a:tc>
                <a:tc>
                  <a:txBody>
                    <a:bodyPr/>
                    <a:lstStyle/>
                    <a:p>
                      <a:pPr algn="l">
                        <a:defRPr sz="700">
                          <a:solidFill>
                            <a:srgbClr val="333333"/>
                          </a:solidFill>
                          <a:latin typeface="Calibri"/>
                        </a:defRPr>
                      </a:pPr>
                      <a:r>
                        <a:rPr dirty="0"/>
                        <a:t>• Temperature correlation</a:t>
                      </a:r>
                    </a:p>
                    <a:p>
                      <a:pPr algn="l">
                        <a:defRPr sz="700">
                          <a:solidFill>
                            <a:srgbClr val="333333"/>
                          </a:solidFill>
                          <a:latin typeface="Calibri"/>
                        </a:defRPr>
                      </a:pPr>
                      <a:r>
                        <a:rPr dirty="0"/>
                        <a:t>• Precipitation impact</a:t>
                      </a:r>
                    </a:p>
                    <a:p>
                      <a:pPr algn="l">
                        <a:defRPr sz="700">
                          <a:solidFill>
                            <a:srgbClr val="333333"/>
                          </a:solidFill>
                          <a:latin typeface="Calibri"/>
                        </a:defRPr>
                      </a:pPr>
                      <a:r>
                        <a:rPr dirty="0"/>
                        <a:t>• Seasonal effects</a:t>
                      </a:r>
                    </a:p>
                  </a:txBody>
                  <a:tcPr>
                    <a:solidFill>
                      <a:srgbClr val="F8F9FA"/>
                    </a:solidFill>
                  </a:tcPr>
                </a:tc>
                <a:extLst>
                  <a:ext uri="{0D108BD9-81ED-4DB2-BD59-A6C34878D82A}">
                    <a16:rowId xmlns:a16="http://schemas.microsoft.com/office/drawing/2014/main" val="10004"/>
                  </a:ext>
                </a:extLst>
              </a:tr>
            </a:tbl>
          </a:graphicData>
        </a:graphic>
      </p:graphicFrame>
      <p:graphicFrame>
        <p:nvGraphicFramePr>
          <p:cNvPr id="10" name="Table 9">
            <a:extLst>
              <a:ext uri="{FF2B5EF4-FFF2-40B4-BE49-F238E27FC236}">
                <a16:creationId xmlns:a16="http://schemas.microsoft.com/office/drawing/2014/main" id="{A036DA84-9E4D-1333-00C9-79E90A36938E}"/>
              </a:ext>
            </a:extLst>
          </p:cNvPr>
          <p:cNvGraphicFramePr>
            <a:graphicFrameLocks noGrp="1"/>
          </p:cNvGraphicFramePr>
          <p:nvPr>
            <p:extLst>
              <p:ext uri="{D42A27DB-BD31-4B8C-83A1-F6EECF244321}">
                <p14:modId xmlns:p14="http://schemas.microsoft.com/office/powerpoint/2010/main" val="3429379826"/>
              </p:ext>
            </p:extLst>
          </p:nvPr>
        </p:nvGraphicFramePr>
        <p:xfrm>
          <a:off x="7929881" y="4318605"/>
          <a:ext cx="3673540" cy="2048255"/>
        </p:xfrm>
        <a:graphic>
          <a:graphicData uri="http://schemas.openxmlformats.org/drawingml/2006/table">
            <a:tbl>
              <a:tblPr firstRow="1" bandRow="1">
                <a:tableStyleId>{5C22544A-7EE6-4342-B048-85BDC9FD1C3A}</a:tableStyleId>
              </a:tblPr>
              <a:tblGrid>
                <a:gridCol w="918385">
                  <a:extLst>
                    <a:ext uri="{9D8B030D-6E8A-4147-A177-3AD203B41FA5}">
                      <a16:colId xmlns:a16="http://schemas.microsoft.com/office/drawing/2014/main" val="20000"/>
                    </a:ext>
                  </a:extLst>
                </a:gridCol>
                <a:gridCol w="918385">
                  <a:extLst>
                    <a:ext uri="{9D8B030D-6E8A-4147-A177-3AD203B41FA5}">
                      <a16:colId xmlns:a16="http://schemas.microsoft.com/office/drawing/2014/main" val="20001"/>
                    </a:ext>
                  </a:extLst>
                </a:gridCol>
                <a:gridCol w="918385">
                  <a:extLst>
                    <a:ext uri="{9D8B030D-6E8A-4147-A177-3AD203B41FA5}">
                      <a16:colId xmlns:a16="http://schemas.microsoft.com/office/drawing/2014/main" val="20002"/>
                    </a:ext>
                  </a:extLst>
                </a:gridCol>
                <a:gridCol w="918385">
                  <a:extLst>
                    <a:ext uri="{9D8B030D-6E8A-4147-A177-3AD203B41FA5}">
                      <a16:colId xmlns:a16="http://schemas.microsoft.com/office/drawing/2014/main" val="20003"/>
                    </a:ext>
                  </a:extLst>
                </a:gridCol>
              </a:tblGrid>
              <a:tr h="409651">
                <a:tc>
                  <a:txBody>
                    <a:bodyPr/>
                    <a:lstStyle/>
                    <a:p>
                      <a:pPr algn="ctr">
                        <a:defRPr sz="800" b="1">
                          <a:solidFill>
                            <a:srgbClr val="FFFFFF"/>
                          </a:solidFill>
                          <a:latin typeface="Calibri"/>
                        </a:defRPr>
                      </a:pPr>
                      <a:r>
                        <a:t>METRIC</a:t>
                      </a:r>
                    </a:p>
                  </a:txBody>
                  <a:tcPr>
                    <a:solidFill>
                      <a:srgbClr val="2C3E50"/>
                    </a:solidFill>
                  </a:tcPr>
                </a:tc>
                <a:tc>
                  <a:txBody>
                    <a:bodyPr/>
                    <a:lstStyle/>
                    <a:p>
                      <a:pPr algn="ctr">
                        <a:defRPr sz="800" b="1">
                          <a:solidFill>
                            <a:srgbClr val="FFFFFF"/>
                          </a:solidFill>
                          <a:latin typeface="Calibri"/>
                        </a:defRPr>
                      </a:pPr>
                      <a:r>
                        <a:t>TRADITIONAL</a:t>
                      </a:r>
                    </a:p>
                  </a:txBody>
                  <a:tcPr>
                    <a:solidFill>
                      <a:srgbClr val="2C3E50"/>
                    </a:solidFill>
                  </a:tcPr>
                </a:tc>
                <a:tc>
                  <a:txBody>
                    <a:bodyPr/>
                    <a:lstStyle/>
                    <a:p>
                      <a:pPr algn="ctr">
                        <a:defRPr sz="800" b="1">
                          <a:solidFill>
                            <a:srgbClr val="FFFFFF"/>
                          </a:solidFill>
                          <a:latin typeface="Calibri"/>
                        </a:defRPr>
                      </a:pPr>
                      <a:r>
                        <a:t>INTEGRATED</a:t>
                      </a:r>
                    </a:p>
                  </a:txBody>
                  <a:tcPr>
                    <a:solidFill>
                      <a:srgbClr val="2C3E50"/>
                    </a:solidFill>
                  </a:tcPr>
                </a:tc>
                <a:tc>
                  <a:txBody>
                    <a:bodyPr/>
                    <a:lstStyle/>
                    <a:p>
                      <a:pPr algn="ctr">
                        <a:defRPr sz="800" b="1">
                          <a:solidFill>
                            <a:srgbClr val="FFFFFF"/>
                          </a:solidFill>
                          <a:latin typeface="Calibri"/>
                        </a:defRPr>
                      </a:pPr>
                      <a:r>
                        <a:t>GAIN</a:t>
                      </a:r>
                    </a:p>
                  </a:txBody>
                  <a:tcPr>
                    <a:solidFill>
                      <a:srgbClr val="2C3E50"/>
                    </a:solidFill>
                  </a:tcPr>
                </a:tc>
                <a:extLst>
                  <a:ext uri="{0D108BD9-81ED-4DB2-BD59-A6C34878D82A}">
                    <a16:rowId xmlns:a16="http://schemas.microsoft.com/office/drawing/2014/main" val="10000"/>
                  </a:ext>
                </a:extLst>
              </a:tr>
              <a:tr h="409651">
                <a:tc>
                  <a:txBody>
                    <a:bodyPr/>
                    <a:lstStyle/>
                    <a:p>
                      <a:pPr algn="l">
                        <a:defRPr sz="700">
                          <a:solidFill>
                            <a:srgbClr val="333333"/>
                          </a:solidFill>
                          <a:latin typeface="Calibri"/>
                        </a:defRPr>
                      </a:pPr>
                      <a:r>
                        <a:t>Predictive Accuracy</a:t>
                      </a:r>
                    </a:p>
                  </a:txBody>
                  <a:tcPr>
                    <a:solidFill>
                      <a:srgbClr val="FFFFFF"/>
                    </a:solidFill>
                  </a:tcPr>
                </a:tc>
                <a:tc>
                  <a:txBody>
                    <a:bodyPr/>
                    <a:lstStyle/>
                    <a:p>
                      <a:pPr algn="l">
                        <a:defRPr sz="700">
                          <a:solidFill>
                            <a:srgbClr val="333333"/>
                          </a:solidFill>
                          <a:latin typeface="Calibri"/>
                        </a:defRPr>
                      </a:pPr>
                      <a:r>
                        <a:t>Single-source</a:t>
                      </a:r>
                    </a:p>
                  </a:txBody>
                  <a:tcPr>
                    <a:solidFill>
                      <a:srgbClr val="FFFFFF"/>
                    </a:solidFill>
                  </a:tcPr>
                </a:tc>
                <a:tc>
                  <a:txBody>
                    <a:bodyPr/>
                    <a:lstStyle/>
                    <a:p>
                      <a:pPr algn="l">
                        <a:defRPr sz="700">
                          <a:solidFill>
                            <a:srgbClr val="333333"/>
                          </a:solidFill>
                          <a:latin typeface="Calibri"/>
                        </a:defRPr>
                      </a:pPr>
                      <a:r>
                        <a:t>Multi-source</a:t>
                      </a:r>
                    </a:p>
                  </a:txBody>
                  <a:tcPr>
                    <a:solidFill>
                      <a:srgbClr val="FFFFFF"/>
                    </a:solidFill>
                  </a:tcPr>
                </a:tc>
                <a:tc>
                  <a:txBody>
                    <a:bodyPr/>
                    <a:lstStyle/>
                    <a:p>
                      <a:pPr algn="l">
                        <a:defRPr sz="700">
                          <a:solidFill>
                            <a:srgbClr val="333333"/>
                          </a:solidFill>
                          <a:latin typeface="Calibri"/>
                        </a:defRPr>
                      </a:pPr>
                      <a:r>
                        <a:rPr dirty="0"/>
                        <a:t>↑ 25%</a:t>
                      </a:r>
                    </a:p>
                  </a:txBody>
                  <a:tcPr>
                    <a:solidFill>
                      <a:srgbClr val="FFFFFF"/>
                    </a:solidFill>
                  </a:tcPr>
                </a:tc>
                <a:extLst>
                  <a:ext uri="{0D108BD9-81ED-4DB2-BD59-A6C34878D82A}">
                    <a16:rowId xmlns:a16="http://schemas.microsoft.com/office/drawing/2014/main" val="10001"/>
                  </a:ext>
                </a:extLst>
              </a:tr>
              <a:tr h="409651">
                <a:tc>
                  <a:txBody>
                    <a:bodyPr/>
                    <a:lstStyle/>
                    <a:p>
                      <a:pPr algn="l">
                        <a:defRPr sz="700">
                          <a:solidFill>
                            <a:srgbClr val="333333"/>
                          </a:solidFill>
                          <a:latin typeface="Calibri"/>
                        </a:defRPr>
                      </a:pPr>
                      <a:r>
                        <a:t>Resource Efficiency</a:t>
                      </a:r>
                    </a:p>
                  </a:txBody>
                  <a:tcPr>
                    <a:solidFill>
                      <a:srgbClr val="F8F9FA"/>
                    </a:solidFill>
                  </a:tcPr>
                </a:tc>
                <a:tc>
                  <a:txBody>
                    <a:bodyPr/>
                    <a:lstStyle/>
                    <a:p>
                      <a:pPr algn="l">
                        <a:defRPr sz="700">
                          <a:solidFill>
                            <a:srgbClr val="333333"/>
                          </a:solidFill>
                          <a:latin typeface="Calibri"/>
                        </a:defRPr>
                      </a:pPr>
                      <a:r>
                        <a:t>Reactive</a:t>
                      </a:r>
                    </a:p>
                  </a:txBody>
                  <a:tcPr>
                    <a:solidFill>
                      <a:srgbClr val="F8F9FA"/>
                    </a:solidFill>
                  </a:tcPr>
                </a:tc>
                <a:tc>
                  <a:txBody>
                    <a:bodyPr/>
                    <a:lstStyle/>
                    <a:p>
                      <a:pPr algn="l">
                        <a:defRPr sz="700">
                          <a:solidFill>
                            <a:srgbClr val="333333"/>
                          </a:solidFill>
                          <a:latin typeface="Calibri"/>
                        </a:defRPr>
                      </a:pPr>
                      <a:r>
                        <a:t>Proactive</a:t>
                      </a:r>
                    </a:p>
                  </a:txBody>
                  <a:tcPr>
                    <a:solidFill>
                      <a:srgbClr val="F8F9FA"/>
                    </a:solidFill>
                  </a:tcPr>
                </a:tc>
                <a:tc>
                  <a:txBody>
                    <a:bodyPr/>
                    <a:lstStyle/>
                    <a:p>
                      <a:pPr algn="l">
                        <a:defRPr sz="700">
                          <a:solidFill>
                            <a:srgbClr val="333333"/>
                          </a:solidFill>
                          <a:latin typeface="Calibri"/>
                        </a:defRPr>
                      </a:pPr>
                      <a:r>
                        <a:t>↑ 40%</a:t>
                      </a:r>
                    </a:p>
                  </a:txBody>
                  <a:tcPr>
                    <a:solidFill>
                      <a:srgbClr val="F8F9FA"/>
                    </a:solidFill>
                  </a:tcPr>
                </a:tc>
                <a:extLst>
                  <a:ext uri="{0D108BD9-81ED-4DB2-BD59-A6C34878D82A}">
                    <a16:rowId xmlns:a16="http://schemas.microsoft.com/office/drawing/2014/main" val="10002"/>
                  </a:ext>
                </a:extLst>
              </a:tr>
              <a:tr h="409651">
                <a:tc>
                  <a:txBody>
                    <a:bodyPr/>
                    <a:lstStyle/>
                    <a:p>
                      <a:pPr algn="l">
                        <a:defRPr sz="700">
                          <a:solidFill>
                            <a:srgbClr val="333333"/>
                          </a:solidFill>
                          <a:latin typeface="Calibri"/>
                        </a:defRPr>
                      </a:pPr>
                      <a:r>
                        <a:t>Risk Identification</a:t>
                      </a:r>
                    </a:p>
                  </a:txBody>
                  <a:tcPr>
                    <a:solidFill>
                      <a:srgbClr val="FFFFFF"/>
                    </a:solidFill>
                  </a:tcPr>
                </a:tc>
                <a:tc>
                  <a:txBody>
                    <a:bodyPr/>
                    <a:lstStyle/>
                    <a:p>
                      <a:pPr algn="l">
                        <a:defRPr sz="700">
                          <a:solidFill>
                            <a:srgbClr val="333333"/>
                          </a:solidFill>
                          <a:latin typeface="Calibri"/>
                        </a:defRPr>
                      </a:pPr>
                      <a:r>
                        <a:t>Basic mapping</a:t>
                      </a:r>
                    </a:p>
                  </a:txBody>
                  <a:tcPr>
                    <a:solidFill>
                      <a:srgbClr val="FFFFFF"/>
                    </a:solidFill>
                  </a:tcPr>
                </a:tc>
                <a:tc>
                  <a:txBody>
                    <a:bodyPr/>
                    <a:lstStyle/>
                    <a:p>
                      <a:pPr algn="l">
                        <a:defRPr sz="700">
                          <a:solidFill>
                            <a:srgbClr val="333333"/>
                          </a:solidFill>
                          <a:latin typeface="Calibri"/>
                        </a:defRPr>
                      </a:pPr>
                      <a:r>
                        <a:rPr dirty="0"/>
                        <a:t>100-pt scoring</a:t>
                      </a:r>
                    </a:p>
                  </a:txBody>
                  <a:tcPr>
                    <a:solidFill>
                      <a:srgbClr val="FFFFFF"/>
                    </a:solidFill>
                  </a:tcPr>
                </a:tc>
                <a:tc>
                  <a:txBody>
                    <a:bodyPr/>
                    <a:lstStyle/>
                    <a:p>
                      <a:pPr algn="l">
                        <a:defRPr sz="700">
                          <a:solidFill>
                            <a:srgbClr val="333333"/>
                          </a:solidFill>
                          <a:latin typeface="Calibri"/>
                        </a:defRPr>
                      </a:pPr>
                      <a:r>
                        <a:t>Early warning</a:t>
                      </a:r>
                    </a:p>
                  </a:txBody>
                  <a:tcPr>
                    <a:solidFill>
                      <a:srgbClr val="FFFFFF"/>
                    </a:solidFill>
                  </a:tcPr>
                </a:tc>
                <a:extLst>
                  <a:ext uri="{0D108BD9-81ED-4DB2-BD59-A6C34878D82A}">
                    <a16:rowId xmlns:a16="http://schemas.microsoft.com/office/drawing/2014/main" val="10003"/>
                  </a:ext>
                </a:extLst>
              </a:tr>
              <a:tr h="409651">
                <a:tc>
                  <a:txBody>
                    <a:bodyPr/>
                    <a:lstStyle/>
                    <a:p>
                      <a:pPr algn="l">
                        <a:defRPr sz="700">
                          <a:solidFill>
                            <a:srgbClr val="333333"/>
                          </a:solidFill>
                          <a:latin typeface="Calibri"/>
                        </a:defRPr>
                      </a:pPr>
                      <a:r>
                        <a:t>Strategic Planning</a:t>
                      </a:r>
                    </a:p>
                  </a:txBody>
                  <a:tcPr>
                    <a:solidFill>
                      <a:srgbClr val="F8F9FA"/>
                    </a:solidFill>
                  </a:tcPr>
                </a:tc>
                <a:tc>
                  <a:txBody>
                    <a:bodyPr/>
                    <a:lstStyle/>
                    <a:p>
                      <a:pPr algn="l">
                        <a:defRPr sz="700">
                          <a:solidFill>
                            <a:srgbClr val="333333"/>
                          </a:solidFill>
                          <a:latin typeface="Calibri"/>
                        </a:defRPr>
                      </a:pPr>
                      <a:r>
                        <a:t>Short-term</a:t>
                      </a:r>
                    </a:p>
                  </a:txBody>
                  <a:tcPr>
                    <a:solidFill>
                      <a:srgbClr val="F8F9FA"/>
                    </a:solidFill>
                  </a:tcPr>
                </a:tc>
                <a:tc>
                  <a:txBody>
                    <a:bodyPr/>
                    <a:lstStyle/>
                    <a:p>
                      <a:pPr algn="l">
                        <a:defRPr sz="700">
                          <a:solidFill>
                            <a:srgbClr val="333333"/>
                          </a:solidFill>
                          <a:latin typeface="Calibri"/>
                        </a:defRPr>
                      </a:pPr>
                      <a:r>
                        <a:t>Long-term focus</a:t>
                      </a:r>
                    </a:p>
                  </a:txBody>
                  <a:tcPr>
                    <a:solidFill>
                      <a:srgbClr val="F8F9FA"/>
                    </a:solidFill>
                  </a:tcPr>
                </a:tc>
                <a:tc>
                  <a:txBody>
                    <a:bodyPr/>
                    <a:lstStyle/>
                    <a:p>
                      <a:pPr algn="l">
                        <a:defRPr sz="700">
                          <a:solidFill>
                            <a:srgbClr val="333333"/>
                          </a:solidFill>
                          <a:latin typeface="Calibri"/>
                        </a:defRPr>
                      </a:pPr>
                      <a:r>
                        <a:rPr dirty="0"/>
                        <a:t>Dual strategy</a:t>
                      </a:r>
                    </a:p>
                  </a:txBody>
                  <a:tcPr>
                    <a:solidFill>
                      <a:srgbClr val="F8F9FA"/>
                    </a:solidFill>
                  </a:tcPr>
                </a:tc>
                <a:extLst>
                  <a:ext uri="{0D108BD9-81ED-4DB2-BD59-A6C34878D82A}">
                    <a16:rowId xmlns:a16="http://schemas.microsoft.com/office/drawing/2014/main" val="10004"/>
                  </a:ext>
                </a:extLst>
              </a:tr>
            </a:tbl>
          </a:graphicData>
        </a:graphic>
      </p:graphicFrame>
      <p:graphicFrame>
        <p:nvGraphicFramePr>
          <p:cNvPr id="11" name="Table 10">
            <a:extLst>
              <a:ext uri="{FF2B5EF4-FFF2-40B4-BE49-F238E27FC236}">
                <a16:creationId xmlns:a16="http://schemas.microsoft.com/office/drawing/2014/main" id="{539DBD15-D952-B23D-FD02-04357F2E2FA4}"/>
              </a:ext>
            </a:extLst>
          </p:cNvPr>
          <p:cNvGraphicFramePr>
            <a:graphicFrameLocks noGrp="1"/>
          </p:cNvGraphicFramePr>
          <p:nvPr>
            <p:extLst>
              <p:ext uri="{D42A27DB-BD31-4B8C-83A1-F6EECF244321}">
                <p14:modId xmlns:p14="http://schemas.microsoft.com/office/powerpoint/2010/main" val="3073859251"/>
              </p:ext>
            </p:extLst>
          </p:nvPr>
        </p:nvGraphicFramePr>
        <p:xfrm>
          <a:off x="472965" y="4334161"/>
          <a:ext cx="3673539" cy="2048255"/>
        </p:xfrm>
        <a:graphic>
          <a:graphicData uri="http://schemas.openxmlformats.org/drawingml/2006/table">
            <a:tbl>
              <a:tblPr firstRow="1" bandRow="1">
                <a:tableStyleId>{5C22544A-7EE6-4342-B048-85BDC9FD1C3A}</a:tableStyleId>
              </a:tblPr>
              <a:tblGrid>
                <a:gridCol w="1224513">
                  <a:extLst>
                    <a:ext uri="{9D8B030D-6E8A-4147-A177-3AD203B41FA5}">
                      <a16:colId xmlns:a16="http://schemas.microsoft.com/office/drawing/2014/main" val="20000"/>
                    </a:ext>
                  </a:extLst>
                </a:gridCol>
                <a:gridCol w="1224513">
                  <a:extLst>
                    <a:ext uri="{9D8B030D-6E8A-4147-A177-3AD203B41FA5}">
                      <a16:colId xmlns:a16="http://schemas.microsoft.com/office/drawing/2014/main" val="20001"/>
                    </a:ext>
                  </a:extLst>
                </a:gridCol>
                <a:gridCol w="1224513">
                  <a:extLst>
                    <a:ext uri="{9D8B030D-6E8A-4147-A177-3AD203B41FA5}">
                      <a16:colId xmlns:a16="http://schemas.microsoft.com/office/drawing/2014/main" val="20002"/>
                    </a:ext>
                  </a:extLst>
                </a:gridCol>
              </a:tblGrid>
              <a:tr h="409651">
                <a:tc>
                  <a:txBody>
                    <a:bodyPr/>
                    <a:lstStyle/>
                    <a:p>
                      <a:pPr algn="ctr">
                        <a:defRPr sz="800" b="1">
                          <a:solidFill>
                            <a:srgbClr val="FFFFFF"/>
                          </a:solidFill>
                          <a:latin typeface="Calibri"/>
                        </a:defRPr>
                      </a:pPr>
                      <a:r>
                        <a:t>DATA SOURCE</a:t>
                      </a:r>
                    </a:p>
                  </a:txBody>
                  <a:tcPr>
                    <a:solidFill>
                      <a:srgbClr val="2C3E50"/>
                    </a:solidFill>
                  </a:tcPr>
                </a:tc>
                <a:tc>
                  <a:txBody>
                    <a:bodyPr/>
                    <a:lstStyle/>
                    <a:p>
                      <a:pPr algn="ctr">
                        <a:defRPr sz="800" b="1">
                          <a:solidFill>
                            <a:srgbClr val="FFFFFF"/>
                          </a:solidFill>
                          <a:latin typeface="Calibri"/>
                        </a:defRPr>
                      </a:pPr>
                      <a:r>
                        <a:t>QUALITY</a:t>
                      </a:r>
                    </a:p>
                  </a:txBody>
                  <a:tcPr>
                    <a:solidFill>
                      <a:srgbClr val="2C3E50"/>
                    </a:solidFill>
                  </a:tcPr>
                </a:tc>
                <a:tc>
                  <a:txBody>
                    <a:bodyPr/>
                    <a:lstStyle/>
                    <a:p>
                      <a:pPr algn="ctr">
                        <a:defRPr sz="800" b="1">
                          <a:solidFill>
                            <a:srgbClr val="FFFFFF"/>
                          </a:solidFill>
                          <a:latin typeface="Calibri"/>
                        </a:defRPr>
                      </a:pPr>
                      <a:r>
                        <a:rPr dirty="0"/>
                        <a:t>STATUS</a:t>
                      </a:r>
                    </a:p>
                  </a:txBody>
                  <a:tcPr>
                    <a:solidFill>
                      <a:srgbClr val="2C3E50"/>
                    </a:solidFill>
                  </a:tcPr>
                </a:tc>
                <a:extLst>
                  <a:ext uri="{0D108BD9-81ED-4DB2-BD59-A6C34878D82A}">
                    <a16:rowId xmlns:a16="http://schemas.microsoft.com/office/drawing/2014/main" val="10000"/>
                  </a:ext>
                </a:extLst>
              </a:tr>
              <a:tr h="409651">
                <a:tc>
                  <a:txBody>
                    <a:bodyPr/>
                    <a:lstStyle/>
                    <a:p>
                      <a:pPr algn="l">
                        <a:defRPr sz="700">
                          <a:solidFill>
                            <a:srgbClr val="333333"/>
                          </a:solidFill>
                          <a:latin typeface="Calibri"/>
                        </a:defRPr>
                      </a:pPr>
                      <a:r>
                        <a:t>911 Calls Data</a:t>
                      </a:r>
                    </a:p>
                  </a:txBody>
                  <a:tcPr>
                    <a:solidFill>
                      <a:srgbClr val="FFFFFF"/>
                    </a:solidFill>
                  </a:tcPr>
                </a:tc>
                <a:tc>
                  <a:txBody>
                    <a:bodyPr/>
                    <a:lstStyle/>
                    <a:p>
                      <a:pPr algn="l">
                        <a:defRPr sz="700">
                          <a:solidFill>
                            <a:srgbClr val="333333"/>
                          </a:solidFill>
                          <a:latin typeface="Calibri"/>
                        </a:defRPr>
                      </a:pPr>
                      <a:r>
                        <a:rPr dirty="0"/>
                        <a:t>95%</a:t>
                      </a:r>
                    </a:p>
                  </a:txBody>
                  <a:tcPr>
                    <a:solidFill>
                      <a:srgbClr val="FFFFFF"/>
                    </a:solidFill>
                  </a:tcPr>
                </a:tc>
                <a:tc>
                  <a:txBody>
                    <a:bodyPr/>
                    <a:lstStyle/>
                    <a:p>
                      <a:pPr algn="l">
                        <a:defRPr sz="700">
                          <a:solidFill>
                            <a:srgbClr val="333333"/>
                          </a:solidFill>
                          <a:latin typeface="Calibri"/>
                        </a:defRPr>
                      </a:pPr>
                      <a:r>
                        <a:rPr dirty="0"/>
                        <a:t>Core integrated</a:t>
                      </a:r>
                    </a:p>
                  </a:txBody>
                  <a:tcPr>
                    <a:solidFill>
                      <a:srgbClr val="FFFFFF"/>
                    </a:solidFill>
                  </a:tcPr>
                </a:tc>
                <a:extLst>
                  <a:ext uri="{0D108BD9-81ED-4DB2-BD59-A6C34878D82A}">
                    <a16:rowId xmlns:a16="http://schemas.microsoft.com/office/drawing/2014/main" val="10001"/>
                  </a:ext>
                </a:extLst>
              </a:tr>
              <a:tr h="409651">
                <a:tc>
                  <a:txBody>
                    <a:bodyPr/>
                    <a:lstStyle/>
                    <a:p>
                      <a:pPr algn="l">
                        <a:defRPr sz="700">
                          <a:solidFill>
                            <a:srgbClr val="333333"/>
                          </a:solidFill>
                          <a:latin typeface="Calibri"/>
                        </a:defRPr>
                      </a:pPr>
                      <a:r>
                        <a:t>Weather Data</a:t>
                      </a:r>
                    </a:p>
                  </a:txBody>
                  <a:tcPr>
                    <a:solidFill>
                      <a:srgbClr val="F8F9FA"/>
                    </a:solidFill>
                  </a:tcPr>
                </a:tc>
                <a:tc>
                  <a:txBody>
                    <a:bodyPr/>
                    <a:lstStyle/>
                    <a:p>
                      <a:pPr algn="l">
                        <a:defRPr sz="700">
                          <a:solidFill>
                            <a:srgbClr val="333333"/>
                          </a:solidFill>
                          <a:latin typeface="Calibri"/>
                        </a:defRPr>
                      </a:pPr>
                      <a:r>
                        <a:rPr dirty="0"/>
                        <a:t>100%</a:t>
                      </a:r>
                    </a:p>
                  </a:txBody>
                  <a:tcPr>
                    <a:solidFill>
                      <a:srgbClr val="F8F9FA"/>
                    </a:solidFill>
                  </a:tcPr>
                </a:tc>
                <a:tc>
                  <a:txBody>
                    <a:bodyPr/>
                    <a:lstStyle/>
                    <a:p>
                      <a:pPr algn="l">
                        <a:defRPr sz="700">
                          <a:solidFill>
                            <a:srgbClr val="333333"/>
                          </a:solidFill>
                          <a:latin typeface="Calibri"/>
                        </a:defRPr>
                      </a:pPr>
                      <a:r>
                        <a:rPr dirty="0"/>
                        <a:t>API complete</a:t>
                      </a:r>
                    </a:p>
                  </a:txBody>
                  <a:tcPr>
                    <a:solidFill>
                      <a:srgbClr val="F8F9FA"/>
                    </a:solidFill>
                  </a:tcPr>
                </a:tc>
                <a:extLst>
                  <a:ext uri="{0D108BD9-81ED-4DB2-BD59-A6C34878D82A}">
                    <a16:rowId xmlns:a16="http://schemas.microsoft.com/office/drawing/2014/main" val="10002"/>
                  </a:ext>
                </a:extLst>
              </a:tr>
              <a:tr h="409651">
                <a:tc>
                  <a:txBody>
                    <a:bodyPr/>
                    <a:lstStyle/>
                    <a:p>
                      <a:pPr algn="l">
                        <a:defRPr sz="700">
                          <a:solidFill>
                            <a:srgbClr val="333333"/>
                          </a:solidFill>
                          <a:latin typeface="Calibri"/>
                        </a:defRPr>
                      </a:pPr>
                      <a:r>
                        <a:t>Road Safety</a:t>
                      </a:r>
                    </a:p>
                  </a:txBody>
                  <a:tcPr>
                    <a:solidFill>
                      <a:srgbClr val="FFFFFF"/>
                    </a:solidFill>
                  </a:tcPr>
                </a:tc>
                <a:tc>
                  <a:txBody>
                    <a:bodyPr/>
                    <a:lstStyle/>
                    <a:p>
                      <a:pPr algn="l">
                        <a:defRPr sz="700">
                          <a:solidFill>
                            <a:srgbClr val="333333"/>
                          </a:solidFill>
                          <a:latin typeface="Calibri"/>
                        </a:defRPr>
                      </a:pPr>
                      <a:r>
                        <a:rPr dirty="0"/>
                        <a:t>85%</a:t>
                      </a:r>
                    </a:p>
                  </a:txBody>
                  <a:tcPr>
                    <a:solidFill>
                      <a:srgbClr val="FFFFFF"/>
                    </a:solidFill>
                  </a:tcPr>
                </a:tc>
                <a:tc>
                  <a:txBody>
                    <a:bodyPr/>
                    <a:lstStyle/>
                    <a:p>
                      <a:pPr algn="l">
                        <a:defRPr sz="700">
                          <a:solidFill>
                            <a:srgbClr val="333333"/>
                          </a:solidFill>
                          <a:latin typeface="Calibri"/>
                        </a:defRPr>
                      </a:pPr>
                      <a:r>
                        <a:rPr dirty="0"/>
                        <a:t>Spatial mapping</a:t>
                      </a:r>
                    </a:p>
                  </a:txBody>
                  <a:tcPr>
                    <a:solidFill>
                      <a:srgbClr val="FFFFFF"/>
                    </a:solidFill>
                  </a:tcPr>
                </a:tc>
                <a:extLst>
                  <a:ext uri="{0D108BD9-81ED-4DB2-BD59-A6C34878D82A}">
                    <a16:rowId xmlns:a16="http://schemas.microsoft.com/office/drawing/2014/main" val="10003"/>
                  </a:ext>
                </a:extLst>
              </a:tr>
              <a:tr h="409651">
                <a:tc>
                  <a:txBody>
                    <a:bodyPr/>
                    <a:lstStyle/>
                    <a:p>
                      <a:pPr algn="l">
                        <a:defRPr sz="700">
                          <a:solidFill>
                            <a:srgbClr val="333333"/>
                          </a:solidFill>
                          <a:latin typeface="Calibri"/>
                        </a:defRPr>
                      </a:pPr>
                      <a:r>
                        <a:t>Community Safety</a:t>
                      </a:r>
                    </a:p>
                  </a:txBody>
                  <a:tcPr>
                    <a:solidFill>
                      <a:srgbClr val="F8F9FA"/>
                    </a:solidFill>
                  </a:tcPr>
                </a:tc>
                <a:tc>
                  <a:txBody>
                    <a:bodyPr/>
                    <a:lstStyle/>
                    <a:p>
                      <a:pPr algn="l">
                        <a:defRPr sz="700">
                          <a:solidFill>
                            <a:srgbClr val="333333"/>
                          </a:solidFill>
                          <a:latin typeface="Calibri"/>
                        </a:defRPr>
                      </a:pPr>
                      <a:r>
                        <a:rPr dirty="0"/>
                        <a:t> 90%</a:t>
                      </a:r>
                    </a:p>
                  </a:txBody>
                  <a:tcPr>
                    <a:solidFill>
                      <a:srgbClr val="F8F9FA"/>
                    </a:solidFill>
                  </a:tcPr>
                </a:tc>
                <a:tc>
                  <a:txBody>
                    <a:bodyPr/>
                    <a:lstStyle/>
                    <a:p>
                      <a:pPr algn="l">
                        <a:defRPr sz="700">
                          <a:solidFill>
                            <a:srgbClr val="333333"/>
                          </a:solidFill>
                          <a:latin typeface="Calibri"/>
                        </a:defRPr>
                      </a:pPr>
                      <a:r>
                        <a:rPr dirty="0"/>
                        <a:t>Categorical mapping</a:t>
                      </a:r>
                    </a:p>
                  </a:txBody>
                  <a:tcPr>
                    <a:solidFill>
                      <a:srgbClr val="F8F9FA"/>
                    </a:solidFill>
                  </a:tcPr>
                </a:tc>
                <a:extLst>
                  <a:ext uri="{0D108BD9-81ED-4DB2-BD59-A6C34878D82A}">
                    <a16:rowId xmlns:a16="http://schemas.microsoft.com/office/drawing/2014/main" val="10004"/>
                  </a:ext>
                </a:extLst>
              </a:tr>
            </a:tbl>
          </a:graphicData>
        </a:graphic>
      </p:graphicFrame>
      <p:sp>
        <p:nvSpPr>
          <p:cNvPr id="13" name="TextBox 12">
            <a:extLst>
              <a:ext uri="{FF2B5EF4-FFF2-40B4-BE49-F238E27FC236}">
                <a16:creationId xmlns:a16="http://schemas.microsoft.com/office/drawing/2014/main" id="{049D0783-5B66-83CC-7623-99DEFA254134}"/>
              </a:ext>
            </a:extLst>
          </p:cNvPr>
          <p:cNvSpPr txBox="1"/>
          <p:nvPr/>
        </p:nvSpPr>
        <p:spPr>
          <a:xfrm>
            <a:off x="8944598" y="3952321"/>
            <a:ext cx="1821203" cy="276999"/>
          </a:xfrm>
          <a:prstGeom prst="rect">
            <a:avLst/>
          </a:prstGeom>
          <a:noFill/>
        </p:spPr>
        <p:txBody>
          <a:bodyPr wrap="none">
            <a:spAutoFit/>
          </a:bodyPr>
          <a:lstStyle/>
          <a:p>
            <a:pPr algn="ctr">
              <a:defRPr sz="1200" b="1">
                <a:solidFill>
                  <a:srgbClr val="2C3E50"/>
                </a:solidFill>
              </a:defRPr>
            </a:pPr>
            <a:r>
              <a:rPr dirty="0"/>
              <a:t>Predictive Power Analysis</a:t>
            </a:r>
          </a:p>
        </p:txBody>
      </p:sp>
      <p:sp>
        <p:nvSpPr>
          <p:cNvPr id="14" name="TextBox 13">
            <a:extLst>
              <a:ext uri="{FF2B5EF4-FFF2-40B4-BE49-F238E27FC236}">
                <a16:creationId xmlns:a16="http://schemas.microsoft.com/office/drawing/2014/main" id="{F2FA8225-3A82-D642-A287-66EB87E51A96}"/>
              </a:ext>
            </a:extLst>
          </p:cNvPr>
          <p:cNvSpPr txBox="1"/>
          <p:nvPr/>
        </p:nvSpPr>
        <p:spPr>
          <a:xfrm>
            <a:off x="5244038" y="3979546"/>
            <a:ext cx="1530675" cy="276999"/>
          </a:xfrm>
          <a:prstGeom prst="rect">
            <a:avLst/>
          </a:prstGeom>
          <a:noFill/>
        </p:spPr>
        <p:txBody>
          <a:bodyPr wrap="none">
            <a:spAutoFit/>
          </a:bodyPr>
          <a:lstStyle/>
          <a:p>
            <a:pPr algn="ctr">
              <a:defRPr sz="1200" b="1">
                <a:solidFill>
                  <a:srgbClr val="2C3E50"/>
                </a:solidFill>
              </a:defRPr>
            </a:pPr>
            <a:r>
              <a:rPr dirty="0"/>
              <a:t>Analytical Advantage</a:t>
            </a:r>
          </a:p>
        </p:txBody>
      </p:sp>
      <p:sp>
        <p:nvSpPr>
          <p:cNvPr id="15" name="TextBox 14">
            <a:extLst>
              <a:ext uri="{FF2B5EF4-FFF2-40B4-BE49-F238E27FC236}">
                <a16:creationId xmlns:a16="http://schemas.microsoft.com/office/drawing/2014/main" id="{C514CC22-BE8B-A455-96F3-E76122916F4C}"/>
              </a:ext>
            </a:extLst>
          </p:cNvPr>
          <p:cNvSpPr txBox="1"/>
          <p:nvPr/>
        </p:nvSpPr>
        <p:spPr>
          <a:xfrm>
            <a:off x="1344273" y="3925731"/>
            <a:ext cx="1872885" cy="276999"/>
          </a:xfrm>
          <a:prstGeom prst="rect">
            <a:avLst/>
          </a:prstGeom>
          <a:noFill/>
        </p:spPr>
        <p:txBody>
          <a:bodyPr wrap="none">
            <a:spAutoFit/>
          </a:bodyPr>
          <a:lstStyle/>
          <a:p>
            <a:pPr algn="ctr">
              <a:defRPr sz="1200" b="1">
                <a:solidFill>
                  <a:srgbClr val="2C3E50"/>
                </a:solidFill>
              </a:defRPr>
            </a:pPr>
            <a:r>
              <a:rPr lang="en-CA" dirty="0"/>
              <a:t>Data Quality &amp; Integration</a:t>
            </a:r>
          </a:p>
        </p:txBody>
      </p:sp>
    </p:spTree>
    <p:extLst>
      <p:ext uri="{BB962C8B-B14F-4D97-AF65-F5344CB8AC3E}">
        <p14:creationId xmlns:p14="http://schemas.microsoft.com/office/powerpoint/2010/main" val="1432891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D0DBD-8332-7A46-EB20-D4E665E44B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Crime Time-Series Modeling</a:t>
            </a:r>
          </a:p>
        </p:txBody>
      </p:sp>
      <p:sp>
        <p:nvSpPr>
          <p:cNvPr id="3" name="Date Placeholder 2">
            <a:extLst>
              <a:ext uri="{FF2B5EF4-FFF2-40B4-BE49-F238E27FC236}">
                <a16:creationId xmlns:a16="http://schemas.microsoft.com/office/drawing/2014/main" id="{CEDA5FC6-B16C-9785-10E8-AA37B7CDEC23}"/>
              </a:ext>
            </a:extLst>
          </p:cNvPr>
          <p:cNvSpPr>
            <a:spLocks noGrp="1"/>
          </p:cNvSpPr>
          <p:nvPr>
            <p:ph type="dt" sz="half" idx="10"/>
          </p:nvPr>
        </p:nvSpPr>
        <p:spPr/>
        <p:txBody>
          <a:bodyPr/>
          <a:lstStyle/>
          <a:p>
            <a:fld id="{CBA8526B-5913-4A31-BD69-2065E4B8809B}" type="datetime3">
              <a:rPr lang="en-US" smtClean="0"/>
              <a:t>28 November 2025</a:t>
            </a:fld>
            <a:endParaRPr lang="en-US"/>
          </a:p>
        </p:txBody>
      </p:sp>
      <p:sp>
        <p:nvSpPr>
          <p:cNvPr id="4" name="Footer Placeholder 3">
            <a:extLst>
              <a:ext uri="{FF2B5EF4-FFF2-40B4-BE49-F238E27FC236}">
                <a16:creationId xmlns:a16="http://schemas.microsoft.com/office/drawing/2014/main" id="{6EF81FDB-1365-CC3C-BF2C-A0E3C324144C}"/>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3FCF2702-6085-CE4B-43E5-60C3AB4046EF}"/>
              </a:ext>
            </a:extLst>
          </p:cNvPr>
          <p:cNvSpPr>
            <a:spLocks noGrp="1"/>
          </p:cNvSpPr>
          <p:nvPr>
            <p:ph type="sldNum" sz="quarter" idx="12"/>
          </p:nvPr>
        </p:nvSpPr>
        <p:spPr/>
        <p:txBody>
          <a:bodyPr/>
          <a:lstStyle/>
          <a:p>
            <a:fld id="{C1FF6DA9-008F-8B48-92A6-B652298478BF}" type="slidenum">
              <a:rPr lang="en-US" smtClean="0"/>
              <a:t>11</a:t>
            </a:fld>
            <a:endParaRPr lang="en-US" dirty="0"/>
          </a:p>
        </p:txBody>
      </p:sp>
      <p:pic>
        <p:nvPicPr>
          <p:cNvPr id="7" name="Picture 6">
            <a:extLst>
              <a:ext uri="{FF2B5EF4-FFF2-40B4-BE49-F238E27FC236}">
                <a16:creationId xmlns:a16="http://schemas.microsoft.com/office/drawing/2014/main" id="{1B590870-7DB4-F866-5D85-31117675F0CC}"/>
              </a:ext>
            </a:extLst>
          </p:cNvPr>
          <p:cNvPicPr>
            <a:picLocks noChangeAspect="1"/>
          </p:cNvPicPr>
          <p:nvPr/>
        </p:nvPicPr>
        <p:blipFill>
          <a:blip r:embed="rId3"/>
          <a:stretch>
            <a:fillRect/>
          </a:stretch>
        </p:blipFill>
        <p:spPr>
          <a:xfrm>
            <a:off x="145100" y="1246905"/>
            <a:ext cx="6329605" cy="5336457"/>
          </a:xfrm>
          <a:prstGeom prst="rect">
            <a:avLst/>
          </a:prstGeom>
        </p:spPr>
      </p:pic>
      <p:pic>
        <p:nvPicPr>
          <p:cNvPr id="9" name="Picture 8">
            <a:extLst>
              <a:ext uri="{FF2B5EF4-FFF2-40B4-BE49-F238E27FC236}">
                <a16:creationId xmlns:a16="http://schemas.microsoft.com/office/drawing/2014/main" id="{B47D4362-88DB-F9C5-FB70-CC39F201FB03}"/>
              </a:ext>
            </a:extLst>
          </p:cNvPr>
          <p:cNvPicPr>
            <a:picLocks noChangeAspect="1"/>
          </p:cNvPicPr>
          <p:nvPr/>
        </p:nvPicPr>
        <p:blipFill>
          <a:blip r:embed="rId4"/>
          <a:stretch>
            <a:fillRect/>
          </a:stretch>
        </p:blipFill>
        <p:spPr>
          <a:xfrm>
            <a:off x="6334125" y="1246905"/>
            <a:ext cx="5674674" cy="2212921"/>
          </a:xfrm>
          <a:prstGeom prst="rect">
            <a:avLst/>
          </a:prstGeom>
        </p:spPr>
      </p:pic>
      <p:sp>
        <p:nvSpPr>
          <p:cNvPr id="11" name="TextBox 10">
            <a:extLst>
              <a:ext uri="{FF2B5EF4-FFF2-40B4-BE49-F238E27FC236}">
                <a16:creationId xmlns:a16="http://schemas.microsoft.com/office/drawing/2014/main" id="{78536DFA-EF83-D3DF-C513-C0039B1EBA22}"/>
              </a:ext>
            </a:extLst>
          </p:cNvPr>
          <p:cNvSpPr txBox="1"/>
          <p:nvPr/>
        </p:nvSpPr>
        <p:spPr>
          <a:xfrm>
            <a:off x="6489740" y="3459826"/>
            <a:ext cx="5534093" cy="3231654"/>
          </a:xfrm>
          <a:prstGeom prst="rect">
            <a:avLst/>
          </a:prstGeom>
          <a:noFill/>
        </p:spPr>
        <p:txBody>
          <a:bodyPr wrap="square">
            <a:spAutoFit/>
          </a:bodyPr>
          <a:lstStyle/>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Data:</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Training: 2020 to 2023; Test: Jan 2025 to Oct 2025; Outlier: 2024</a:t>
            </a: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Model &amp; Performance:</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Random Forest: MAE=15.1, RMSE=18.9, R²=0.32</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Gradient Boosting: MAE=15.4, RMSE=19.4, R²=0.29</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Ensemble (weighted (RF: 0.53, GB: 0.47)): MAE=15.0, RMSE=18.9, R²=0.32</a:t>
            </a:r>
          </a:p>
          <a:p>
            <a:pPr marL="17145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The 'Low' R²: Our model captures predictable seasonal patterns for staffing. The 'missed' spikes are from organized crime—which we address with targeted interventions in District 4, not forecasting</a:t>
            </a:r>
            <a:endParaRPr lang="en-CA" sz="12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Key Insight:</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Stable </a:t>
            </a:r>
            <a:r>
              <a:rPr lang="en-CA" sz="1200" kern="100" dirty="0">
                <a:latin typeface="Times New Roman" panose="02020603050405020304" pitchFamily="18" charset="0"/>
                <a:cs typeface="Times New Roman" panose="02020603050405020304" pitchFamily="18" charset="0"/>
              </a:rPr>
              <a:t>seasonal patterns captured. While our model reliably predicts the seasonal ebb and flow of crime (e.g., more in summer, less in winter), it confirms that major crime surges are driven by complex, unpredictable factors like organized crime spikes. This is why our strategic plan combines this baseline forecast with a targeted intervention in District 4</a:t>
            </a:r>
          </a:p>
          <a:p>
            <a:pPr marL="17145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STRATEGIC RECOMMENDATIONS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1. RESOURCE PLANNING: Align with seasonal patterns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2. RISK MANAGEMENT: Monitor high-risk periods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3. MODEL IMPROVEMENT: Continue validation with new data</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4. OPERATIONAL FOCUS: Prioritize predictive features in analysis</a:t>
            </a:r>
          </a:p>
        </p:txBody>
      </p:sp>
      <p:sp>
        <p:nvSpPr>
          <p:cNvPr id="8" name="TextBox 7">
            <a:extLst>
              <a:ext uri="{FF2B5EF4-FFF2-40B4-BE49-F238E27FC236}">
                <a16:creationId xmlns:a16="http://schemas.microsoft.com/office/drawing/2014/main" id="{99C5E626-FB1E-60B4-7488-9EDE1B34AABB}"/>
              </a:ext>
            </a:extLst>
          </p:cNvPr>
          <p:cNvSpPr txBox="1"/>
          <p:nvPr/>
        </p:nvSpPr>
        <p:spPr>
          <a:xfrm>
            <a:off x="819150" y="6553496"/>
            <a:ext cx="10858499" cy="307777"/>
          </a:xfrm>
          <a:prstGeom prst="rect">
            <a:avLst/>
          </a:prstGeom>
          <a:noFill/>
        </p:spPr>
        <p:txBody>
          <a:bodyPr wrap="square">
            <a:spAutoFit/>
          </a:bodyPr>
          <a:lstStyle/>
          <a:p>
            <a:pPr algn="ctr"/>
            <a:r>
              <a:rPr lang="en-CA" sz="1400" b="0" i="1" dirty="0">
                <a:solidFill>
                  <a:schemeClr val="tx1">
                    <a:lumMod val="50000"/>
                    <a:lumOff val="50000"/>
                  </a:schemeClr>
                </a:solidFill>
                <a:effectLst/>
                <a:latin typeface="quote-cjk-patch"/>
              </a:rPr>
              <a:t>Note: Analysis constructed in November 2025 context to demonstrate forecasting methodology for future years.</a:t>
            </a:r>
            <a:endParaRPr lang="en-CA" sz="1400" dirty="0">
              <a:solidFill>
                <a:schemeClr val="tx1">
                  <a:lumMod val="50000"/>
                  <a:lumOff val="50000"/>
                </a:schemeClr>
              </a:solidFill>
            </a:endParaRPr>
          </a:p>
        </p:txBody>
      </p:sp>
    </p:spTree>
    <p:extLst>
      <p:ext uri="{BB962C8B-B14F-4D97-AF65-F5344CB8AC3E}">
        <p14:creationId xmlns:p14="http://schemas.microsoft.com/office/powerpoint/2010/main" val="461758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B22F-26C8-F180-8C48-35CB4363F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045C84-F4F0-D1C7-9A62-E04B19E7999B}"/>
              </a:ext>
            </a:extLst>
          </p:cNvPr>
          <p:cNvSpPr>
            <a:spLocks noGrp="1"/>
          </p:cNvSpPr>
          <p:nvPr>
            <p:ph type="title"/>
          </p:nvPr>
        </p:nvSpPr>
        <p:spPr/>
        <p:txBody>
          <a:bodyPr>
            <a:normAutofit fontScale="90000"/>
          </a:bodyPr>
          <a:lstStyle/>
          <a:p>
            <a:r>
              <a:rPr lang="en-CA" sz="4000" b="1" dirty="0">
                <a:latin typeface="Times New Roman" panose="02020603050405020304" pitchFamily="18" charset="0"/>
                <a:cs typeface="Times New Roman" panose="02020603050405020304" pitchFamily="18" charset="0"/>
              </a:rPr>
              <a:t>Forecast: A Return to Growth in 2026 Demands Action</a:t>
            </a:r>
            <a:endParaRPr lang="en-CA" b="1" dirty="0"/>
          </a:p>
        </p:txBody>
      </p:sp>
      <p:sp>
        <p:nvSpPr>
          <p:cNvPr id="3" name="Date Placeholder 2">
            <a:extLst>
              <a:ext uri="{FF2B5EF4-FFF2-40B4-BE49-F238E27FC236}">
                <a16:creationId xmlns:a16="http://schemas.microsoft.com/office/drawing/2014/main" id="{AD643D5C-6A1C-C46C-F232-F48AA3FAFDF5}"/>
              </a:ext>
            </a:extLst>
          </p:cNvPr>
          <p:cNvSpPr>
            <a:spLocks noGrp="1"/>
          </p:cNvSpPr>
          <p:nvPr>
            <p:ph type="dt" sz="half" idx="10"/>
          </p:nvPr>
        </p:nvSpPr>
        <p:spPr/>
        <p:txBody>
          <a:bodyPr/>
          <a:lstStyle/>
          <a:p>
            <a:fld id="{CBA8526B-5913-4A31-BD69-2065E4B8809B}" type="datetime3">
              <a:rPr lang="en-US" smtClean="0"/>
              <a:t>28 November 2025</a:t>
            </a:fld>
            <a:endParaRPr lang="en-US" dirty="0"/>
          </a:p>
        </p:txBody>
      </p:sp>
      <p:sp>
        <p:nvSpPr>
          <p:cNvPr id="4" name="Footer Placeholder 3">
            <a:extLst>
              <a:ext uri="{FF2B5EF4-FFF2-40B4-BE49-F238E27FC236}">
                <a16:creationId xmlns:a16="http://schemas.microsoft.com/office/drawing/2014/main" id="{8B951239-E409-0FCC-8C86-C1E39FACBBA4}"/>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B27B487A-B890-EE10-0A20-E0F7898DBE15}"/>
              </a:ext>
            </a:extLst>
          </p:cNvPr>
          <p:cNvSpPr>
            <a:spLocks noGrp="1"/>
          </p:cNvSpPr>
          <p:nvPr>
            <p:ph type="sldNum" sz="quarter" idx="12"/>
          </p:nvPr>
        </p:nvSpPr>
        <p:spPr/>
        <p:txBody>
          <a:bodyPr/>
          <a:lstStyle/>
          <a:p>
            <a:fld id="{C1FF6DA9-008F-8B48-92A6-B652298478BF}" type="slidenum">
              <a:rPr lang="en-US" smtClean="0"/>
              <a:t>12</a:t>
            </a:fld>
            <a:endParaRPr lang="en-US" dirty="0"/>
          </a:p>
        </p:txBody>
      </p:sp>
      <p:sp>
        <p:nvSpPr>
          <p:cNvPr id="9" name="TextBox 8">
            <a:extLst>
              <a:ext uri="{FF2B5EF4-FFF2-40B4-BE49-F238E27FC236}">
                <a16:creationId xmlns:a16="http://schemas.microsoft.com/office/drawing/2014/main" id="{63E63E16-3E8F-9300-CCBD-D58E272CD6A4}"/>
              </a:ext>
            </a:extLst>
          </p:cNvPr>
          <p:cNvSpPr txBox="1"/>
          <p:nvPr/>
        </p:nvSpPr>
        <p:spPr>
          <a:xfrm>
            <a:off x="8270875" y="1242595"/>
            <a:ext cx="3778251" cy="4544834"/>
          </a:xfrm>
          <a:prstGeom prst="rect">
            <a:avLst/>
          </a:prstGeom>
          <a:noFill/>
        </p:spPr>
        <p:txBody>
          <a:bodyPr wrap="square">
            <a:spAutoFit/>
          </a:bodyPr>
          <a:lstStyle/>
          <a:p>
            <a:r>
              <a:rPr lang="en-CA" sz="1200" b="1" dirty="0">
                <a:latin typeface="Times New Roman" panose="02020603050405020304" pitchFamily="18" charset="0"/>
                <a:cs typeface="Times New Roman" panose="02020603050405020304" pitchFamily="18" charset="0"/>
              </a:rPr>
              <a:t>FORECAST</a:t>
            </a:r>
            <a:endParaRPr lang="en-CA" sz="1200" dirty="0">
              <a:latin typeface="Times New Roman" panose="02020603050405020304" pitchFamily="18" charset="0"/>
              <a:cs typeface="Times New Roman" panose="02020603050405020304" pitchFamily="18" charset="0"/>
            </a:endParaRPr>
          </a:p>
          <a:p>
            <a:pPr lvl="0">
              <a:spcAft>
                <a:spcPts val="600"/>
              </a:spcAft>
            </a:pPr>
            <a:r>
              <a:rPr lang="en-CA" sz="1200" dirty="0">
                <a:latin typeface="Times New Roman" panose="02020603050405020304" pitchFamily="18" charset="0"/>
                <a:cs typeface="Times New Roman" panose="02020603050405020304" pitchFamily="18" charset="0"/>
              </a:rPr>
              <a:t>While crime levels are projected to remain well below the 2024 peak, our forecasts indicate a return to a growing trend in 2026, necessitating proactive measures</a:t>
            </a:r>
          </a:p>
          <a:p>
            <a:r>
              <a:rPr lang="en-CA" sz="1200" b="1" dirty="0">
                <a:latin typeface="Times New Roman" panose="02020603050405020304" pitchFamily="18" charset="0"/>
                <a:cs typeface="Times New Roman" panose="02020603050405020304" pitchFamily="18" charset="0"/>
              </a:rPr>
              <a:t>STRATEGIC RECOMMENDATIONS</a:t>
            </a:r>
            <a:endParaRPr lang="en-CA" sz="1200" dirty="0">
              <a:latin typeface="Times New Roman" panose="02020603050405020304" pitchFamily="18" charset="0"/>
              <a:cs typeface="Times New Roman" panose="02020603050405020304" pitchFamily="18" charset="0"/>
            </a:endParaRPr>
          </a:p>
          <a:p>
            <a:r>
              <a:rPr lang="en-CA" sz="1200" dirty="0">
                <a:latin typeface="Times New Roman" panose="02020603050405020304" pitchFamily="18" charset="0"/>
                <a:cs typeface="Times New Roman" panose="02020603050405020304" pitchFamily="18" charset="0"/>
              </a:rPr>
              <a:t>1. Base 2026 planning on 3394 crimes/month forecast</a:t>
            </a:r>
          </a:p>
          <a:p>
            <a:r>
              <a:rPr lang="en-CA" sz="1200" dirty="0">
                <a:latin typeface="Times New Roman" panose="02020603050405020304" pitchFamily="18" charset="0"/>
                <a:cs typeface="Times New Roman" panose="02020603050405020304" pitchFamily="18" charset="0"/>
              </a:rPr>
              <a:t>2. Maintain ±502 crimes flexibility in budgets</a:t>
            </a:r>
          </a:p>
          <a:p>
            <a:r>
              <a:rPr lang="en-CA" sz="1200" dirty="0">
                <a:latin typeface="Times New Roman" panose="02020603050405020304" pitchFamily="18" charset="0"/>
                <a:cs typeface="Times New Roman" panose="02020603050405020304" pitchFamily="18" charset="0"/>
              </a:rPr>
              <a:t>3. Continue quarterly forecast validation &amp; model updates</a:t>
            </a:r>
          </a:p>
          <a:p>
            <a:pPr>
              <a:spcAft>
                <a:spcPts val="600"/>
              </a:spcAft>
            </a:pPr>
            <a:r>
              <a:rPr lang="en-CA" sz="1200" dirty="0">
                <a:latin typeface="Times New Roman" panose="02020603050405020304" pitchFamily="18" charset="0"/>
                <a:cs typeface="Times New Roman" panose="02020603050405020304" pitchFamily="18" charset="0"/>
              </a:rPr>
              <a:t>4. Monitor category-specific trends for targeted interventions</a:t>
            </a:r>
          </a:p>
          <a:p>
            <a:pPr>
              <a:defRPr sz="1000"/>
            </a:pPr>
            <a:r>
              <a:rPr lang="en-CA" sz="1200" b="1" dirty="0">
                <a:latin typeface="Times New Roman" panose="02020603050405020304" pitchFamily="18" charset="0"/>
                <a:cs typeface="Times New Roman" panose="02020603050405020304" pitchFamily="18" charset="0"/>
              </a:rPr>
              <a:t>PRIORITY</a:t>
            </a:r>
          </a:p>
          <a:p>
            <a:pPr>
              <a:spcAft>
                <a:spcPts val="400"/>
              </a:spcAft>
              <a:defRPr sz="1000"/>
            </a:pPr>
            <a:r>
              <a:rPr lang="en-CA" sz="1200" dirty="0">
                <a:latin typeface="Times New Roman" panose="02020603050405020304" pitchFamily="18" charset="0"/>
                <a:cs typeface="Times New Roman" panose="02020603050405020304" pitchFamily="18" charset="0"/>
              </a:rPr>
              <a:t>Implement strategic shift bidding: Prioritize full staffing on Mondays-Thursdays to cover our vulnerability period, using overtime strategically for Friday peak activity. </a:t>
            </a:r>
            <a:r>
              <a:rPr lang="en-CA" sz="1200" b="1" dirty="0">
                <a:latin typeface="Times New Roman" panose="02020603050405020304" pitchFamily="18" charset="0"/>
                <a:cs typeface="Times New Roman" panose="02020603050405020304" pitchFamily="18" charset="0"/>
              </a:rPr>
              <a:t>Why focus on weekdays?</a:t>
            </a:r>
            <a:r>
              <a:rPr lang="en-CA" sz="1200" dirty="0">
                <a:latin typeface="Times New Roman" panose="02020603050405020304" pitchFamily="18" charset="0"/>
                <a:cs typeface="Times New Roman" panose="02020603050405020304" pitchFamily="18" charset="0"/>
              </a:rPr>
              <a:t> While absolute crime is lower Monday-Thursday, our officer unavailability is highest on these days, creating a critical vulnerability window. By ensuring full staffing during this vulnerability period, we can conduct proactive investigations and prevention, making us more resilient for the reactive peak on Fridays</a:t>
            </a:r>
          </a:p>
          <a:p>
            <a:pPr>
              <a:defRPr sz="1000"/>
            </a:pPr>
            <a:r>
              <a:rPr lang="en-CA" sz="1200" b="1" dirty="0">
                <a:latin typeface="Times New Roman" panose="02020603050405020304" pitchFamily="18" charset="0"/>
                <a:cs typeface="Times New Roman" panose="02020603050405020304" pitchFamily="18" charset="0"/>
              </a:rPr>
              <a:t>ACTION</a:t>
            </a:r>
          </a:p>
          <a:p>
            <a:pPr>
              <a:spcAft>
                <a:spcPts val="400"/>
              </a:spcAft>
              <a:defRPr sz="1000"/>
            </a:pPr>
            <a:r>
              <a:rPr lang="en-CA" sz="1200" dirty="0">
                <a:latin typeface="Times New Roman" panose="02020603050405020304" pitchFamily="18" charset="0"/>
                <a:cs typeface="Times New Roman" panose="02020603050405020304" pitchFamily="18" charset="0"/>
              </a:rPr>
              <a:t>Activate the 'Summer Surge Plan' from June 1st, pre-deploying tactical units to District 4 hotspots</a:t>
            </a:r>
          </a:p>
        </p:txBody>
      </p:sp>
      <p:pic>
        <p:nvPicPr>
          <p:cNvPr id="7" name="Picture 6">
            <a:extLst>
              <a:ext uri="{FF2B5EF4-FFF2-40B4-BE49-F238E27FC236}">
                <a16:creationId xmlns:a16="http://schemas.microsoft.com/office/drawing/2014/main" id="{6A4AD63E-D7FF-378A-67E9-7B362454FEE8}"/>
              </a:ext>
            </a:extLst>
          </p:cNvPr>
          <p:cNvPicPr>
            <a:picLocks noChangeAspect="1"/>
          </p:cNvPicPr>
          <p:nvPr/>
        </p:nvPicPr>
        <p:blipFill>
          <a:blip r:embed="rId3"/>
          <a:stretch>
            <a:fillRect/>
          </a:stretch>
        </p:blipFill>
        <p:spPr>
          <a:xfrm>
            <a:off x="142874" y="1242596"/>
            <a:ext cx="8128001" cy="5478880"/>
          </a:xfrm>
          <a:prstGeom prst="rect">
            <a:avLst/>
          </a:prstGeom>
        </p:spPr>
      </p:pic>
      <p:sp>
        <p:nvSpPr>
          <p:cNvPr id="10" name="TextBox 9">
            <a:extLst>
              <a:ext uri="{FF2B5EF4-FFF2-40B4-BE49-F238E27FC236}">
                <a16:creationId xmlns:a16="http://schemas.microsoft.com/office/drawing/2014/main" id="{1CA3CF89-2A81-D3C4-D190-0AF37461E616}"/>
              </a:ext>
            </a:extLst>
          </p:cNvPr>
          <p:cNvSpPr txBox="1"/>
          <p:nvPr/>
        </p:nvSpPr>
        <p:spPr>
          <a:xfrm>
            <a:off x="733425" y="2345366"/>
            <a:ext cx="5181600" cy="861774"/>
          </a:xfrm>
          <a:prstGeom prst="rect">
            <a:avLst/>
          </a:prstGeom>
          <a:noFill/>
        </p:spPr>
        <p:txBody>
          <a:bodyPr wrap="square">
            <a:spAutoFit/>
          </a:bodyPr>
          <a:lstStyle/>
          <a:p>
            <a:pPr>
              <a:spcAft>
                <a:spcPts val="800"/>
              </a:spcAft>
              <a:buNone/>
            </a:pPr>
            <a:r>
              <a:rPr lang="en-CA" sz="1000" kern="100" dirty="0">
                <a:effectLst/>
                <a:latin typeface="Times New Roman" panose="02020603050405020304" pitchFamily="18" charset="0"/>
                <a:ea typeface="Aptos" panose="020B0004020202020204" pitchFamily="34" charset="0"/>
                <a:cs typeface="Times New Roman" panose="02020603050405020304" pitchFamily="18" charset="0"/>
              </a:rPr>
              <a:t>The low R² score is expected for a key reason: </a:t>
            </a:r>
            <a:r>
              <a:rPr lang="en-CA" sz="1000" b="1" kern="100" dirty="0">
                <a:effectLst/>
                <a:latin typeface="Times New Roman" panose="02020603050405020304" pitchFamily="18" charset="0"/>
                <a:ea typeface="Aptos" panose="020B0004020202020204" pitchFamily="34" charset="0"/>
                <a:cs typeface="Times New Roman" panose="02020603050405020304" pitchFamily="18" charset="0"/>
              </a:rPr>
              <a:t>we are modeling predictable, systemic patterns, not unpredictable criminal shocks.</a:t>
            </a:r>
            <a:r>
              <a:rPr lang="en-CA" sz="1000" kern="100" dirty="0">
                <a:effectLst/>
                <a:latin typeface="Times New Roman" panose="02020603050405020304" pitchFamily="18" charset="0"/>
                <a:ea typeface="Aptos" panose="020B0004020202020204" pitchFamily="34" charset="0"/>
                <a:cs typeface="Times New Roman" panose="02020603050405020304" pitchFamily="18" charset="0"/>
              </a:rPr>
              <a:t> The model reliably captures the seasonal 'tide' of crime (R² is strong for this purpose), which is perfect for resource planning. The 'missed' variance are the sudden spikes from organized crime rings and major incidents, which are best addressed by targeted intelligence and intervention, not statistical forecasting</a:t>
            </a:r>
            <a:endParaRPr lang="en-CA" sz="10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34337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E8C0E-9F63-16E2-6DB8-E04D11BEF1B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3AA4E08-1175-3C82-71A8-E78647219AFD}"/>
              </a:ext>
            </a:extLst>
          </p:cNvPr>
          <p:cNvSpPr txBox="1"/>
          <p:nvPr/>
        </p:nvSpPr>
        <p:spPr>
          <a:xfrm>
            <a:off x="303868" y="274321"/>
            <a:ext cx="11584261"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Forecasted Increase And Urgent Action Needed</a:t>
            </a:r>
            <a:endParaRPr sz="44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0A815D1C-2A1C-ACE3-9334-676584E4741A}"/>
              </a:ext>
            </a:extLst>
          </p:cNvPr>
          <p:cNvSpPr>
            <a:spLocks noGrp="1"/>
          </p:cNvSpPr>
          <p:nvPr>
            <p:ph type="dt" sz="half" idx="10"/>
          </p:nvPr>
        </p:nvSpPr>
        <p:spPr/>
        <p:txBody>
          <a:bodyPr/>
          <a:lstStyle/>
          <a:p>
            <a:fld id="{CF0160F9-68E2-47DE-BD2D-9F8B2C0C2841}" type="datetime3">
              <a:rPr lang="en-US" smtClean="0"/>
              <a:t>28 November 2025</a:t>
            </a:fld>
            <a:endParaRPr lang="en-US"/>
          </a:p>
        </p:txBody>
      </p:sp>
      <p:sp>
        <p:nvSpPr>
          <p:cNvPr id="8" name="Footer Placeholder 7">
            <a:extLst>
              <a:ext uri="{FF2B5EF4-FFF2-40B4-BE49-F238E27FC236}">
                <a16:creationId xmlns:a16="http://schemas.microsoft.com/office/drawing/2014/main" id="{DC26CC66-79E3-899D-9EB9-DA351BB319B9}"/>
              </a:ext>
            </a:extLst>
          </p:cNvPr>
          <p:cNvSpPr>
            <a:spLocks noGrp="1"/>
          </p:cNvSpPr>
          <p:nvPr>
            <p:ph type="ftr" sz="quarter" idx="11"/>
          </p:nvPr>
        </p:nvSpPr>
        <p:spPr/>
        <p:txBody>
          <a:bodyPr/>
          <a:lstStyle/>
          <a:p>
            <a:r>
              <a:rPr lang="en-US" dirty="0"/>
              <a:t>York Region Crime Analysis</a:t>
            </a:r>
          </a:p>
        </p:txBody>
      </p:sp>
      <p:sp>
        <p:nvSpPr>
          <p:cNvPr id="9" name="Slide Number Placeholder 8">
            <a:extLst>
              <a:ext uri="{FF2B5EF4-FFF2-40B4-BE49-F238E27FC236}">
                <a16:creationId xmlns:a16="http://schemas.microsoft.com/office/drawing/2014/main" id="{908A35A8-1D12-34FB-5ACC-39201FDE971F}"/>
              </a:ext>
            </a:extLst>
          </p:cNvPr>
          <p:cNvSpPr>
            <a:spLocks noGrp="1"/>
          </p:cNvSpPr>
          <p:nvPr>
            <p:ph type="sldNum" sz="quarter" idx="12"/>
          </p:nvPr>
        </p:nvSpPr>
        <p:spPr/>
        <p:txBody>
          <a:bodyPr/>
          <a:lstStyle/>
          <a:p>
            <a:fld id="{C1FF6DA9-008F-8B48-92A6-B652298478BF}" type="slidenum">
              <a:rPr lang="en-US" smtClean="0"/>
              <a:t>13</a:t>
            </a:fld>
            <a:endParaRPr lang="en-US"/>
          </a:p>
        </p:txBody>
      </p:sp>
      <p:sp>
        <p:nvSpPr>
          <p:cNvPr id="19" name="TextBox 18">
            <a:extLst>
              <a:ext uri="{FF2B5EF4-FFF2-40B4-BE49-F238E27FC236}">
                <a16:creationId xmlns:a16="http://schemas.microsoft.com/office/drawing/2014/main" id="{D3ABCE6A-F620-AAFE-4218-942DB784D46B}"/>
              </a:ext>
            </a:extLst>
          </p:cNvPr>
          <p:cNvSpPr txBox="1"/>
          <p:nvPr/>
        </p:nvSpPr>
        <p:spPr>
          <a:xfrm>
            <a:off x="7151915" y="4410892"/>
            <a:ext cx="4296232" cy="1815882"/>
          </a:xfrm>
          <a:prstGeom prst="rect">
            <a:avLst/>
          </a:prstGeom>
          <a:noFill/>
        </p:spPr>
        <p:txBody>
          <a:bodyPr wrap="square">
            <a:spAutoFit/>
          </a:bodyPr>
          <a:lstStyle/>
          <a:p>
            <a:r>
              <a:rPr lang="en-CA" sz="1400" b="1" dirty="0">
                <a:latin typeface="Times New Roman" panose="02020603050405020304" pitchFamily="18" charset="0"/>
                <a:cs typeface="Times New Roman" panose="02020603050405020304" pitchFamily="18" charset="0"/>
              </a:rPr>
              <a:t>Urgent Action Needed</a:t>
            </a:r>
            <a:endParaRPr lang="en-CA" sz="14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Priority: Proactively reallocate resources to counter the forecasted 5.2% increase in crime for 2026</a:t>
            </a:r>
          </a:p>
          <a:p>
            <a:pPr marL="285750" lvl="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The 2024 surge was a unique, extreme event. Our forecast shows a return to the underlying pre-2024 growth trend, indicating that the systemic pressures that existed before the 2024 spike are still present and will lead to increased crime again if unaddressed</a:t>
            </a:r>
          </a:p>
        </p:txBody>
      </p:sp>
      <p:pic>
        <p:nvPicPr>
          <p:cNvPr id="21" name="Picture 20">
            <a:extLst>
              <a:ext uri="{FF2B5EF4-FFF2-40B4-BE49-F238E27FC236}">
                <a16:creationId xmlns:a16="http://schemas.microsoft.com/office/drawing/2014/main" id="{97FE402E-467F-973E-4380-B034BEB9564E}"/>
              </a:ext>
            </a:extLst>
          </p:cNvPr>
          <p:cNvPicPr>
            <a:picLocks noChangeAspect="1"/>
          </p:cNvPicPr>
          <p:nvPr/>
        </p:nvPicPr>
        <p:blipFill>
          <a:blip r:embed="rId3"/>
          <a:stretch>
            <a:fillRect/>
          </a:stretch>
        </p:blipFill>
        <p:spPr>
          <a:xfrm>
            <a:off x="743854" y="1338942"/>
            <a:ext cx="6114145" cy="2611771"/>
          </a:xfrm>
          <a:prstGeom prst="rect">
            <a:avLst/>
          </a:prstGeom>
        </p:spPr>
      </p:pic>
      <p:pic>
        <p:nvPicPr>
          <p:cNvPr id="25" name="Picture 24">
            <a:extLst>
              <a:ext uri="{FF2B5EF4-FFF2-40B4-BE49-F238E27FC236}">
                <a16:creationId xmlns:a16="http://schemas.microsoft.com/office/drawing/2014/main" id="{63520093-C6E9-6BB6-F777-7C773A99C969}"/>
              </a:ext>
            </a:extLst>
          </p:cNvPr>
          <p:cNvPicPr>
            <a:picLocks noChangeAspect="1"/>
          </p:cNvPicPr>
          <p:nvPr/>
        </p:nvPicPr>
        <p:blipFill>
          <a:blip r:embed="rId4"/>
          <a:stretch>
            <a:fillRect/>
          </a:stretch>
        </p:blipFill>
        <p:spPr>
          <a:xfrm>
            <a:off x="743854" y="3896187"/>
            <a:ext cx="6114145" cy="2460163"/>
          </a:xfrm>
          <a:prstGeom prst="rect">
            <a:avLst/>
          </a:prstGeom>
        </p:spPr>
      </p:pic>
      <p:pic>
        <p:nvPicPr>
          <p:cNvPr id="5" name="Picture 4">
            <a:extLst>
              <a:ext uri="{FF2B5EF4-FFF2-40B4-BE49-F238E27FC236}">
                <a16:creationId xmlns:a16="http://schemas.microsoft.com/office/drawing/2014/main" id="{25FFF931-3657-7800-AEC7-F1E0DBDC6A90}"/>
              </a:ext>
            </a:extLst>
          </p:cNvPr>
          <p:cNvPicPr>
            <a:picLocks noChangeAspect="1"/>
          </p:cNvPicPr>
          <p:nvPr/>
        </p:nvPicPr>
        <p:blipFill>
          <a:blip r:embed="rId5"/>
          <a:stretch>
            <a:fillRect/>
          </a:stretch>
        </p:blipFill>
        <p:spPr>
          <a:xfrm>
            <a:off x="6992253" y="1338942"/>
            <a:ext cx="4455894" cy="2835641"/>
          </a:xfrm>
          <a:prstGeom prst="rect">
            <a:avLst/>
          </a:prstGeom>
        </p:spPr>
      </p:pic>
    </p:spTree>
    <p:extLst>
      <p:ext uri="{BB962C8B-B14F-4D97-AF65-F5344CB8AC3E}">
        <p14:creationId xmlns:p14="http://schemas.microsoft.com/office/powerpoint/2010/main" val="3803900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BA0CB-438E-7804-9607-67CD1B00250C}"/>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York Region Police Operations Dashboard</a:t>
            </a:r>
            <a:endParaRPr lang="en-CA" dirty="0"/>
          </a:p>
        </p:txBody>
      </p:sp>
      <p:sp>
        <p:nvSpPr>
          <p:cNvPr id="3" name="Date Placeholder 2">
            <a:extLst>
              <a:ext uri="{FF2B5EF4-FFF2-40B4-BE49-F238E27FC236}">
                <a16:creationId xmlns:a16="http://schemas.microsoft.com/office/drawing/2014/main" id="{6F516BA6-6FCD-B988-7592-F4E484908EAF}"/>
              </a:ext>
            </a:extLst>
          </p:cNvPr>
          <p:cNvSpPr>
            <a:spLocks noGrp="1"/>
          </p:cNvSpPr>
          <p:nvPr>
            <p:ph type="dt" sz="half" idx="10"/>
          </p:nvPr>
        </p:nvSpPr>
        <p:spPr/>
        <p:txBody>
          <a:bodyPr/>
          <a:lstStyle/>
          <a:p>
            <a:fld id="{CBA8526B-5913-4A31-BD69-2065E4B8809B}" type="datetime3">
              <a:rPr lang="en-US" smtClean="0"/>
              <a:t>28 November 2025</a:t>
            </a:fld>
            <a:endParaRPr lang="en-US"/>
          </a:p>
        </p:txBody>
      </p:sp>
      <p:sp>
        <p:nvSpPr>
          <p:cNvPr id="4" name="Footer Placeholder 3">
            <a:extLst>
              <a:ext uri="{FF2B5EF4-FFF2-40B4-BE49-F238E27FC236}">
                <a16:creationId xmlns:a16="http://schemas.microsoft.com/office/drawing/2014/main" id="{33AF07BB-AF88-C58F-703C-BD391B9ED410}"/>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CCA1FC2C-DAE2-CA26-E381-0D069C335E47}"/>
              </a:ext>
            </a:extLst>
          </p:cNvPr>
          <p:cNvSpPr>
            <a:spLocks noGrp="1"/>
          </p:cNvSpPr>
          <p:nvPr>
            <p:ph type="sldNum" sz="quarter" idx="12"/>
          </p:nvPr>
        </p:nvSpPr>
        <p:spPr/>
        <p:txBody>
          <a:bodyPr/>
          <a:lstStyle/>
          <a:p>
            <a:fld id="{C1FF6DA9-008F-8B48-92A6-B652298478BF}" type="slidenum">
              <a:rPr lang="en-US" smtClean="0"/>
              <a:t>14</a:t>
            </a:fld>
            <a:endParaRPr lang="en-US"/>
          </a:p>
        </p:txBody>
      </p:sp>
      <p:pic>
        <p:nvPicPr>
          <p:cNvPr id="11" name="Picture 10">
            <a:extLst>
              <a:ext uri="{FF2B5EF4-FFF2-40B4-BE49-F238E27FC236}">
                <a16:creationId xmlns:a16="http://schemas.microsoft.com/office/drawing/2014/main" id="{88E690B4-D4C4-827C-F6A8-AAD81C7BF3E0}"/>
              </a:ext>
            </a:extLst>
          </p:cNvPr>
          <p:cNvPicPr>
            <a:picLocks noChangeAspect="1"/>
          </p:cNvPicPr>
          <p:nvPr/>
        </p:nvPicPr>
        <p:blipFill>
          <a:blip r:embed="rId2"/>
          <a:stretch>
            <a:fillRect/>
          </a:stretch>
        </p:blipFill>
        <p:spPr>
          <a:xfrm>
            <a:off x="2686050" y="1417638"/>
            <a:ext cx="7296149" cy="5303838"/>
          </a:xfrm>
          <a:prstGeom prst="rect">
            <a:avLst/>
          </a:prstGeom>
        </p:spPr>
      </p:pic>
    </p:spTree>
    <p:extLst>
      <p:ext uri="{BB962C8B-B14F-4D97-AF65-F5344CB8AC3E}">
        <p14:creationId xmlns:p14="http://schemas.microsoft.com/office/powerpoint/2010/main" val="1950862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4154D-C21A-BF33-3D92-874A11CB8FC5}"/>
              </a:ext>
            </a:extLst>
          </p:cNvPr>
          <p:cNvSpPr>
            <a:spLocks noGrp="1"/>
          </p:cNvSpPr>
          <p:nvPr>
            <p:ph type="title"/>
          </p:nvPr>
        </p:nvSpPr>
        <p:spPr/>
        <p:txBody>
          <a:bodyPr>
            <a:normAutofit fontScale="90000"/>
          </a:bodyPr>
          <a:lstStyle/>
          <a:p>
            <a:r>
              <a:rPr lang="en-CA" b="1" dirty="0">
                <a:latin typeface="Times New Roman" panose="02020603050405020304" pitchFamily="18" charset="0"/>
                <a:cs typeface="Times New Roman" panose="02020603050405020304" pitchFamily="18" charset="0"/>
              </a:rPr>
              <a:t>District 4 (Vaughan) Operations</a:t>
            </a:r>
            <a:br>
              <a:rPr lang="en-CA" b="1" dirty="0">
                <a:latin typeface="Times New Roman" panose="02020603050405020304" pitchFamily="18" charset="0"/>
                <a:cs typeface="Times New Roman" panose="02020603050405020304" pitchFamily="18" charset="0"/>
              </a:rPr>
            </a:br>
            <a:r>
              <a:rPr lang="en-CA" b="1" dirty="0">
                <a:latin typeface="Times New Roman" panose="02020603050405020304" pitchFamily="18" charset="0"/>
                <a:cs typeface="Times New Roman" panose="02020603050405020304" pitchFamily="18" charset="0"/>
              </a:rPr>
              <a:t> &amp; The Staffing Crisis</a:t>
            </a:r>
          </a:p>
        </p:txBody>
      </p:sp>
      <p:sp>
        <p:nvSpPr>
          <p:cNvPr id="3" name="Date Placeholder 2">
            <a:extLst>
              <a:ext uri="{FF2B5EF4-FFF2-40B4-BE49-F238E27FC236}">
                <a16:creationId xmlns:a16="http://schemas.microsoft.com/office/drawing/2014/main" id="{B75B0995-0705-635A-1F1E-24B29A01C795}"/>
              </a:ext>
            </a:extLst>
          </p:cNvPr>
          <p:cNvSpPr>
            <a:spLocks noGrp="1"/>
          </p:cNvSpPr>
          <p:nvPr>
            <p:ph type="dt" sz="half" idx="10"/>
          </p:nvPr>
        </p:nvSpPr>
        <p:spPr/>
        <p:txBody>
          <a:bodyPr/>
          <a:lstStyle/>
          <a:p>
            <a:fld id="{CBA8526B-5913-4A31-BD69-2065E4B8809B}" type="datetime3">
              <a:rPr lang="en-US" smtClean="0"/>
              <a:t>28 November 2025</a:t>
            </a:fld>
            <a:endParaRPr lang="en-US"/>
          </a:p>
        </p:txBody>
      </p:sp>
      <p:sp>
        <p:nvSpPr>
          <p:cNvPr id="4" name="Footer Placeholder 3">
            <a:extLst>
              <a:ext uri="{FF2B5EF4-FFF2-40B4-BE49-F238E27FC236}">
                <a16:creationId xmlns:a16="http://schemas.microsoft.com/office/drawing/2014/main" id="{2B2672D3-F93E-97D0-6D05-CC6BD7133D46}"/>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7817628C-FBE3-249C-4F34-080F9FC9941A}"/>
              </a:ext>
            </a:extLst>
          </p:cNvPr>
          <p:cNvSpPr>
            <a:spLocks noGrp="1"/>
          </p:cNvSpPr>
          <p:nvPr>
            <p:ph type="sldNum" sz="quarter" idx="12"/>
          </p:nvPr>
        </p:nvSpPr>
        <p:spPr/>
        <p:txBody>
          <a:bodyPr/>
          <a:lstStyle/>
          <a:p>
            <a:fld id="{C1FF6DA9-008F-8B48-92A6-B652298478BF}" type="slidenum">
              <a:rPr lang="en-US" smtClean="0"/>
              <a:t>15</a:t>
            </a:fld>
            <a:endParaRPr lang="en-US"/>
          </a:p>
        </p:txBody>
      </p:sp>
      <p:pic>
        <p:nvPicPr>
          <p:cNvPr id="14" name="Picture 13">
            <a:extLst>
              <a:ext uri="{FF2B5EF4-FFF2-40B4-BE49-F238E27FC236}">
                <a16:creationId xmlns:a16="http://schemas.microsoft.com/office/drawing/2014/main" id="{BCBFCFC9-EB28-6673-BA67-13EBBDA1E929}"/>
              </a:ext>
            </a:extLst>
          </p:cNvPr>
          <p:cNvPicPr>
            <a:picLocks noChangeAspect="1"/>
          </p:cNvPicPr>
          <p:nvPr/>
        </p:nvPicPr>
        <p:blipFill>
          <a:blip r:embed="rId2"/>
          <a:stretch>
            <a:fillRect/>
          </a:stretch>
        </p:blipFill>
        <p:spPr>
          <a:xfrm>
            <a:off x="8013614" y="3925244"/>
            <a:ext cx="3542842" cy="2474351"/>
          </a:xfrm>
          <a:prstGeom prst="rect">
            <a:avLst/>
          </a:prstGeom>
        </p:spPr>
      </p:pic>
      <p:pic>
        <p:nvPicPr>
          <p:cNvPr id="15" name="Picture 14">
            <a:extLst>
              <a:ext uri="{FF2B5EF4-FFF2-40B4-BE49-F238E27FC236}">
                <a16:creationId xmlns:a16="http://schemas.microsoft.com/office/drawing/2014/main" id="{90CD004A-0BE4-1DDD-C947-E94C5EA8A951}"/>
              </a:ext>
            </a:extLst>
          </p:cNvPr>
          <p:cNvPicPr>
            <a:picLocks noChangeAspect="1"/>
          </p:cNvPicPr>
          <p:nvPr/>
        </p:nvPicPr>
        <p:blipFill>
          <a:blip r:embed="rId3"/>
          <a:stretch>
            <a:fillRect/>
          </a:stretch>
        </p:blipFill>
        <p:spPr>
          <a:xfrm>
            <a:off x="887826" y="3922738"/>
            <a:ext cx="3542842" cy="2482647"/>
          </a:xfrm>
          <a:prstGeom prst="rect">
            <a:avLst/>
          </a:prstGeom>
        </p:spPr>
      </p:pic>
      <p:pic>
        <p:nvPicPr>
          <p:cNvPr id="16" name="Picture 15">
            <a:extLst>
              <a:ext uri="{FF2B5EF4-FFF2-40B4-BE49-F238E27FC236}">
                <a16:creationId xmlns:a16="http://schemas.microsoft.com/office/drawing/2014/main" id="{EED2543C-7C8C-3A5D-AD66-4A8EABF5CB87}"/>
              </a:ext>
            </a:extLst>
          </p:cNvPr>
          <p:cNvPicPr>
            <a:picLocks noChangeAspect="1"/>
          </p:cNvPicPr>
          <p:nvPr/>
        </p:nvPicPr>
        <p:blipFill>
          <a:blip r:embed="rId4"/>
          <a:stretch>
            <a:fillRect/>
          </a:stretch>
        </p:blipFill>
        <p:spPr>
          <a:xfrm>
            <a:off x="5927580" y="1536685"/>
            <a:ext cx="2873211" cy="2408072"/>
          </a:xfrm>
          <a:prstGeom prst="rect">
            <a:avLst/>
          </a:prstGeom>
        </p:spPr>
      </p:pic>
      <p:pic>
        <p:nvPicPr>
          <p:cNvPr id="17" name="Picture 16">
            <a:extLst>
              <a:ext uri="{FF2B5EF4-FFF2-40B4-BE49-F238E27FC236}">
                <a16:creationId xmlns:a16="http://schemas.microsoft.com/office/drawing/2014/main" id="{D18F5FDA-E574-3B01-B340-CAE246BA4358}"/>
              </a:ext>
            </a:extLst>
          </p:cNvPr>
          <p:cNvPicPr>
            <a:picLocks noChangeAspect="1"/>
          </p:cNvPicPr>
          <p:nvPr/>
        </p:nvPicPr>
        <p:blipFill>
          <a:blip r:embed="rId5"/>
          <a:stretch>
            <a:fillRect/>
          </a:stretch>
        </p:blipFill>
        <p:spPr>
          <a:xfrm>
            <a:off x="4420946" y="3953053"/>
            <a:ext cx="3592668" cy="2446542"/>
          </a:xfrm>
          <a:prstGeom prst="rect">
            <a:avLst/>
          </a:prstGeom>
        </p:spPr>
      </p:pic>
      <p:pic>
        <p:nvPicPr>
          <p:cNvPr id="7" name="Picture 6">
            <a:extLst>
              <a:ext uri="{FF2B5EF4-FFF2-40B4-BE49-F238E27FC236}">
                <a16:creationId xmlns:a16="http://schemas.microsoft.com/office/drawing/2014/main" id="{E7A6C7E3-8475-D171-19E8-FA76588E13F8}"/>
              </a:ext>
            </a:extLst>
          </p:cNvPr>
          <p:cNvPicPr>
            <a:picLocks noChangeAspect="1"/>
          </p:cNvPicPr>
          <p:nvPr/>
        </p:nvPicPr>
        <p:blipFill>
          <a:blip r:embed="rId6"/>
          <a:stretch>
            <a:fillRect/>
          </a:stretch>
        </p:blipFill>
        <p:spPr>
          <a:xfrm>
            <a:off x="3654419" y="1536685"/>
            <a:ext cx="2273161" cy="2446542"/>
          </a:xfrm>
          <a:prstGeom prst="rect">
            <a:avLst/>
          </a:prstGeom>
        </p:spPr>
      </p:pic>
      <p:pic>
        <p:nvPicPr>
          <p:cNvPr id="10" name="Picture 9">
            <a:extLst>
              <a:ext uri="{FF2B5EF4-FFF2-40B4-BE49-F238E27FC236}">
                <a16:creationId xmlns:a16="http://schemas.microsoft.com/office/drawing/2014/main" id="{31BC95D9-3CB8-C179-785C-88C78AB41B01}"/>
              </a:ext>
            </a:extLst>
          </p:cNvPr>
          <p:cNvPicPr>
            <a:picLocks noChangeAspect="1"/>
          </p:cNvPicPr>
          <p:nvPr/>
        </p:nvPicPr>
        <p:blipFill>
          <a:blip r:embed="rId7"/>
          <a:stretch>
            <a:fillRect/>
          </a:stretch>
        </p:blipFill>
        <p:spPr>
          <a:xfrm>
            <a:off x="887826" y="1536684"/>
            <a:ext cx="2769694" cy="2386053"/>
          </a:xfrm>
          <a:prstGeom prst="rect">
            <a:avLst/>
          </a:prstGeom>
        </p:spPr>
      </p:pic>
      <p:sp>
        <p:nvSpPr>
          <p:cNvPr id="12" name="TextBox 11">
            <a:extLst>
              <a:ext uri="{FF2B5EF4-FFF2-40B4-BE49-F238E27FC236}">
                <a16:creationId xmlns:a16="http://schemas.microsoft.com/office/drawing/2014/main" id="{F78B648D-D615-EC85-B020-38B91AC0B479}"/>
              </a:ext>
            </a:extLst>
          </p:cNvPr>
          <p:cNvSpPr txBox="1"/>
          <p:nvPr/>
        </p:nvSpPr>
        <p:spPr>
          <a:xfrm>
            <a:off x="876559" y="1517227"/>
            <a:ext cx="1167319" cy="253916"/>
          </a:xfrm>
          <a:prstGeom prst="rect">
            <a:avLst/>
          </a:prstGeom>
          <a:noFill/>
        </p:spPr>
        <p:txBody>
          <a:bodyPr wrap="square" rtlCol="0">
            <a:spAutoFit/>
          </a:bodyPr>
          <a:lstStyle/>
          <a:p>
            <a:r>
              <a:rPr lang="en-CA" sz="1050" b="1" dirty="0">
                <a:latin typeface="Times New Roman" panose="02020603050405020304" pitchFamily="18" charset="0"/>
                <a:cs typeface="Times New Roman" panose="02020603050405020304" pitchFamily="18" charset="0"/>
              </a:rPr>
              <a:t>Staff-off Type</a:t>
            </a:r>
          </a:p>
        </p:txBody>
      </p:sp>
      <p:pic>
        <p:nvPicPr>
          <p:cNvPr id="20" name="Picture 19">
            <a:extLst>
              <a:ext uri="{FF2B5EF4-FFF2-40B4-BE49-F238E27FC236}">
                <a16:creationId xmlns:a16="http://schemas.microsoft.com/office/drawing/2014/main" id="{9766B691-BCF3-CAC6-B15E-B87777AC7246}"/>
              </a:ext>
            </a:extLst>
          </p:cNvPr>
          <p:cNvPicPr>
            <a:picLocks noChangeAspect="1"/>
          </p:cNvPicPr>
          <p:nvPr/>
        </p:nvPicPr>
        <p:blipFill>
          <a:blip r:embed="rId8"/>
          <a:stretch>
            <a:fillRect/>
          </a:stretch>
        </p:blipFill>
        <p:spPr>
          <a:xfrm>
            <a:off x="8808079" y="1536685"/>
            <a:ext cx="2748377" cy="2399776"/>
          </a:xfrm>
          <a:prstGeom prst="rect">
            <a:avLst/>
          </a:prstGeom>
        </p:spPr>
      </p:pic>
    </p:spTree>
    <p:extLst>
      <p:ext uri="{BB962C8B-B14F-4D97-AF65-F5344CB8AC3E}">
        <p14:creationId xmlns:p14="http://schemas.microsoft.com/office/powerpoint/2010/main" val="4288128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339DF-551D-FCDF-EF69-DD20D1ACD4C5}"/>
              </a:ext>
            </a:extLst>
          </p:cNvPr>
          <p:cNvSpPr>
            <a:spLocks noGrp="1"/>
          </p:cNvSpPr>
          <p:nvPr>
            <p:ph type="title"/>
          </p:nvPr>
        </p:nvSpPr>
        <p:spPr/>
        <p:txBody>
          <a:bodyPr>
            <a:normAutofit/>
          </a:bodyPr>
          <a:lstStyle/>
          <a:p>
            <a:pPr>
              <a:defRPr sz="2400" b="1"/>
            </a:pPr>
            <a:r>
              <a:rPr lang="en-CA" sz="4000" dirty="0">
                <a:latin typeface="Times New Roman" panose="02020603050405020304" pitchFamily="18" charset="0"/>
                <a:cs typeface="Times New Roman" panose="02020603050405020304" pitchFamily="18" charset="0"/>
              </a:rPr>
              <a:t>Top 10 High-Impact Operational Days</a:t>
            </a:r>
          </a:p>
        </p:txBody>
      </p:sp>
      <p:sp>
        <p:nvSpPr>
          <p:cNvPr id="3" name="Date Placeholder 2">
            <a:extLst>
              <a:ext uri="{FF2B5EF4-FFF2-40B4-BE49-F238E27FC236}">
                <a16:creationId xmlns:a16="http://schemas.microsoft.com/office/drawing/2014/main" id="{84383858-EEE4-3172-16CC-0779F7F33D68}"/>
              </a:ext>
            </a:extLst>
          </p:cNvPr>
          <p:cNvSpPr>
            <a:spLocks noGrp="1"/>
          </p:cNvSpPr>
          <p:nvPr>
            <p:ph type="dt" sz="half" idx="10"/>
          </p:nvPr>
        </p:nvSpPr>
        <p:spPr/>
        <p:txBody>
          <a:bodyPr/>
          <a:lstStyle/>
          <a:p>
            <a:fld id="{CBA8526B-5913-4A31-BD69-2065E4B8809B}" type="datetime3">
              <a:rPr lang="en-US" smtClean="0"/>
              <a:t>28 November 2025</a:t>
            </a:fld>
            <a:endParaRPr lang="en-US"/>
          </a:p>
        </p:txBody>
      </p:sp>
      <p:sp>
        <p:nvSpPr>
          <p:cNvPr id="4" name="Footer Placeholder 3">
            <a:extLst>
              <a:ext uri="{FF2B5EF4-FFF2-40B4-BE49-F238E27FC236}">
                <a16:creationId xmlns:a16="http://schemas.microsoft.com/office/drawing/2014/main" id="{D3969454-00F8-63B5-6064-03C52564D519}"/>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15FA13AF-DE86-4C56-A2BC-50D06B8CD6A7}"/>
              </a:ext>
            </a:extLst>
          </p:cNvPr>
          <p:cNvSpPr>
            <a:spLocks noGrp="1"/>
          </p:cNvSpPr>
          <p:nvPr>
            <p:ph type="sldNum" sz="quarter" idx="12"/>
          </p:nvPr>
        </p:nvSpPr>
        <p:spPr/>
        <p:txBody>
          <a:bodyPr/>
          <a:lstStyle/>
          <a:p>
            <a:fld id="{C1FF6DA9-008F-8B48-92A6-B652298478BF}" type="slidenum">
              <a:rPr lang="en-US" smtClean="0"/>
              <a:t>16</a:t>
            </a:fld>
            <a:endParaRPr lang="en-US"/>
          </a:p>
        </p:txBody>
      </p:sp>
      <p:sp>
        <p:nvSpPr>
          <p:cNvPr id="12" name="TextBox 11">
            <a:extLst>
              <a:ext uri="{FF2B5EF4-FFF2-40B4-BE49-F238E27FC236}">
                <a16:creationId xmlns:a16="http://schemas.microsoft.com/office/drawing/2014/main" id="{3EDD3AC3-B9F9-21B6-66C0-16F3249CEA40}"/>
              </a:ext>
            </a:extLst>
          </p:cNvPr>
          <p:cNvSpPr txBox="1"/>
          <p:nvPr/>
        </p:nvSpPr>
        <p:spPr>
          <a:xfrm>
            <a:off x="3147845" y="1150242"/>
            <a:ext cx="5638800" cy="307777"/>
          </a:xfrm>
          <a:prstGeom prst="rect">
            <a:avLst/>
          </a:prstGeom>
          <a:noFill/>
        </p:spPr>
        <p:txBody>
          <a:bodyPr wrap="square">
            <a:spAutoFit/>
          </a:bodyPr>
          <a:lstStyle/>
          <a:p>
            <a:pPr algn="ctr">
              <a:defRPr sz="1400" i="1">
                <a:solidFill>
                  <a:srgbClr val="808080"/>
                </a:solidFill>
              </a:defRPr>
            </a:pPr>
            <a:r>
              <a:rPr dirty="0">
                <a:solidFill>
                  <a:schemeClr val="tx1">
                    <a:lumMod val="65000"/>
                    <a:lumOff val="35000"/>
                  </a:schemeClr>
                </a:solidFill>
              </a:rPr>
              <a:t>District 4 Staffing Risk Analysis</a:t>
            </a:r>
          </a:p>
        </p:txBody>
      </p:sp>
      <p:graphicFrame>
        <p:nvGraphicFramePr>
          <p:cNvPr id="13" name="Table 12">
            <a:extLst>
              <a:ext uri="{FF2B5EF4-FFF2-40B4-BE49-F238E27FC236}">
                <a16:creationId xmlns:a16="http://schemas.microsoft.com/office/drawing/2014/main" id="{0AA82C81-E241-6035-36B4-A7C87ACE58F7}"/>
              </a:ext>
            </a:extLst>
          </p:cNvPr>
          <p:cNvGraphicFramePr>
            <a:graphicFrameLocks noGrp="1"/>
          </p:cNvGraphicFramePr>
          <p:nvPr>
            <p:extLst>
              <p:ext uri="{D42A27DB-BD31-4B8C-83A1-F6EECF244321}">
                <p14:modId xmlns:p14="http://schemas.microsoft.com/office/powerpoint/2010/main" val="3800889541"/>
              </p:ext>
            </p:extLst>
          </p:nvPr>
        </p:nvGraphicFramePr>
        <p:xfrm>
          <a:off x="2666998" y="1673202"/>
          <a:ext cx="6600494" cy="3976567"/>
        </p:xfrm>
        <a:graphic>
          <a:graphicData uri="http://schemas.openxmlformats.org/drawingml/2006/table">
            <a:tbl>
              <a:tblPr firstRow="1" bandRow="1">
                <a:tableStyleId>{5C22544A-7EE6-4342-B048-85BDC9FD1C3A}</a:tableStyleId>
              </a:tblPr>
              <a:tblGrid>
                <a:gridCol w="528039">
                  <a:extLst>
                    <a:ext uri="{9D8B030D-6E8A-4147-A177-3AD203B41FA5}">
                      <a16:colId xmlns:a16="http://schemas.microsoft.com/office/drawing/2014/main" val="20000"/>
                    </a:ext>
                  </a:extLst>
                </a:gridCol>
                <a:gridCol w="1320099">
                  <a:extLst>
                    <a:ext uri="{9D8B030D-6E8A-4147-A177-3AD203B41FA5}">
                      <a16:colId xmlns:a16="http://schemas.microsoft.com/office/drawing/2014/main" val="20001"/>
                    </a:ext>
                  </a:extLst>
                </a:gridCol>
                <a:gridCol w="1056079">
                  <a:extLst>
                    <a:ext uri="{9D8B030D-6E8A-4147-A177-3AD203B41FA5}">
                      <a16:colId xmlns:a16="http://schemas.microsoft.com/office/drawing/2014/main" val="20002"/>
                    </a:ext>
                  </a:extLst>
                </a:gridCol>
                <a:gridCol w="924069">
                  <a:extLst>
                    <a:ext uri="{9D8B030D-6E8A-4147-A177-3AD203B41FA5}">
                      <a16:colId xmlns:a16="http://schemas.microsoft.com/office/drawing/2014/main" val="20003"/>
                    </a:ext>
                  </a:extLst>
                </a:gridCol>
                <a:gridCol w="792060">
                  <a:extLst>
                    <a:ext uri="{9D8B030D-6E8A-4147-A177-3AD203B41FA5}">
                      <a16:colId xmlns:a16="http://schemas.microsoft.com/office/drawing/2014/main" val="20004"/>
                    </a:ext>
                  </a:extLst>
                </a:gridCol>
                <a:gridCol w="1056079">
                  <a:extLst>
                    <a:ext uri="{9D8B030D-6E8A-4147-A177-3AD203B41FA5}">
                      <a16:colId xmlns:a16="http://schemas.microsoft.com/office/drawing/2014/main" val="20005"/>
                    </a:ext>
                  </a:extLst>
                </a:gridCol>
                <a:gridCol w="924069">
                  <a:extLst>
                    <a:ext uri="{9D8B030D-6E8A-4147-A177-3AD203B41FA5}">
                      <a16:colId xmlns:a16="http://schemas.microsoft.com/office/drawing/2014/main" val="20006"/>
                    </a:ext>
                  </a:extLst>
                </a:gridCol>
              </a:tblGrid>
              <a:tr h="483625">
                <a:tc>
                  <a:txBody>
                    <a:bodyPr/>
                    <a:lstStyle/>
                    <a:p>
                      <a:pPr algn="ctr">
                        <a:defRPr sz="1100" b="1">
                          <a:solidFill>
                            <a:srgbClr val="FFFFFF"/>
                          </a:solidFill>
                          <a:latin typeface="Calibri"/>
                        </a:defRPr>
                      </a:pPr>
                      <a:r>
                        <a:t>Rank</a:t>
                      </a:r>
                    </a:p>
                  </a:txBody>
                  <a:tcPr>
                    <a:solidFill>
                      <a:srgbClr val="294788"/>
                    </a:solidFill>
                  </a:tcPr>
                </a:tc>
                <a:tc>
                  <a:txBody>
                    <a:bodyPr/>
                    <a:lstStyle/>
                    <a:p>
                      <a:pPr algn="ctr">
                        <a:defRPr sz="1100" b="1">
                          <a:solidFill>
                            <a:srgbClr val="FFFFFF"/>
                          </a:solidFill>
                          <a:latin typeface="Calibri"/>
                        </a:defRPr>
                      </a:pPr>
                      <a:r>
                        <a:t>Date</a:t>
                      </a:r>
                    </a:p>
                  </a:txBody>
                  <a:tcPr>
                    <a:solidFill>
                      <a:srgbClr val="294788"/>
                    </a:solidFill>
                  </a:tcPr>
                </a:tc>
                <a:tc>
                  <a:txBody>
                    <a:bodyPr/>
                    <a:lstStyle/>
                    <a:p>
                      <a:pPr algn="ctr">
                        <a:defRPr sz="1100" b="1">
                          <a:solidFill>
                            <a:srgbClr val="FFFFFF"/>
                          </a:solidFill>
                          <a:latin typeface="Calibri"/>
                        </a:defRPr>
                      </a:pPr>
                      <a:r>
                        <a:t>Day</a:t>
                      </a:r>
                    </a:p>
                  </a:txBody>
                  <a:tcPr>
                    <a:solidFill>
                      <a:srgbClr val="294788"/>
                    </a:solidFill>
                  </a:tcPr>
                </a:tc>
                <a:tc>
                  <a:txBody>
                    <a:bodyPr/>
                    <a:lstStyle/>
                    <a:p>
                      <a:pPr algn="ctr">
                        <a:defRPr sz="1100" b="1">
                          <a:solidFill>
                            <a:srgbClr val="FFFFFF"/>
                          </a:solidFill>
                          <a:latin typeface="Calibri"/>
                        </a:defRPr>
                      </a:pPr>
                      <a:r>
                        <a:rPr dirty="0"/>
                        <a:t>Officers</a:t>
                      </a:r>
                    </a:p>
                    <a:p>
                      <a:pPr algn="ctr">
                        <a:defRPr sz="1100" b="1">
                          <a:solidFill>
                            <a:srgbClr val="FFFFFF"/>
                          </a:solidFill>
                          <a:latin typeface="Calibri"/>
                        </a:defRPr>
                      </a:pPr>
                      <a:r>
                        <a:rPr dirty="0"/>
                        <a:t>Off</a:t>
                      </a:r>
                    </a:p>
                  </a:txBody>
                  <a:tcPr>
                    <a:solidFill>
                      <a:srgbClr val="294788"/>
                    </a:solidFill>
                  </a:tcPr>
                </a:tc>
                <a:tc>
                  <a:txBody>
                    <a:bodyPr/>
                    <a:lstStyle/>
                    <a:p>
                      <a:pPr algn="ctr">
                        <a:defRPr sz="1100" b="1">
                          <a:solidFill>
                            <a:srgbClr val="FFFFFF"/>
                          </a:solidFill>
                          <a:latin typeface="Calibri"/>
                        </a:defRPr>
                      </a:pPr>
                      <a:r>
                        <a:t>Calls</a:t>
                      </a:r>
                    </a:p>
                  </a:txBody>
                  <a:tcPr>
                    <a:solidFill>
                      <a:srgbClr val="294788"/>
                    </a:solidFill>
                  </a:tcPr>
                </a:tc>
                <a:tc>
                  <a:txBody>
                    <a:bodyPr/>
                    <a:lstStyle/>
                    <a:p>
                      <a:pPr algn="ctr">
                        <a:defRPr sz="1100" b="1">
                          <a:solidFill>
                            <a:srgbClr val="FFFFFF"/>
                          </a:solidFill>
                          <a:latin typeface="Calibri"/>
                        </a:defRPr>
                      </a:pPr>
                      <a:r>
                        <a:t>Officers</a:t>
                      </a:r>
                    </a:p>
                    <a:p>
                      <a:pPr algn="ctr">
                        <a:defRPr sz="1100" b="1">
                          <a:solidFill>
                            <a:srgbClr val="FFFFFF"/>
                          </a:solidFill>
                          <a:latin typeface="Calibri"/>
                        </a:defRPr>
                      </a:pPr>
                      <a:r>
                        <a:t>On-Duty</a:t>
                      </a:r>
                    </a:p>
                  </a:txBody>
                  <a:tcPr>
                    <a:solidFill>
                      <a:srgbClr val="294788"/>
                    </a:solidFill>
                  </a:tcPr>
                </a:tc>
                <a:tc>
                  <a:txBody>
                    <a:bodyPr/>
                    <a:lstStyle/>
                    <a:p>
                      <a:pPr algn="ctr">
                        <a:defRPr sz="1100" b="1">
                          <a:solidFill>
                            <a:srgbClr val="FFFFFF"/>
                          </a:solidFill>
                          <a:latin typeface="Calibri"/>
                        </a:defRPr>
                      </a:pPr>
                      <a:r>
                        <a:t>Officer</a:t>
                      </a:r>
                    </a:p>
                    <a:p>
                      <a:pPr algn="ctr">
                        <a:defRPr sz="1100" b="1">
                          <a:solidFill>
                            <a:srgbClr val="FFFFFF"/>
                          </a:solidFill>
                          <a:latin typeface="Calibri"/>
                        </a:defRPr>
                      </a:pPr>
                      <a:r>
                        <a:t>Deficit</a:t>
                      </a:r>
                    </a:p>
                  </a:txBody>
                  <a:tcPr>
                    <a:solidFill>
                      <a:srgbClr val="294788"/>
                    </a:solidFill>
                  </a:tcPr>
                </a:tc>
                <a:extLst>
                  <a:ext uri="{0D108BD9-81ED-4DB2-BD59-A6C34878D82A}">
                    <a16:rowId xmlns:a16="http://schemas.microsoft.com/office/drawing/2014/main" val="10000"/>
                  </a:ext>
                </a:extLst>
              </a:tr>
              <a:tr h="349294">
                <a:tc>
                  <a:txBody>
                    <a:bodyPr/>
                    <a:lstStyle/>
                    <a:p>
                      <a:pPr algn="ctr">
                        <a:defRPr sz="1000" b="0">
                          <a:latin typeface="Calibri"/>
                        </a:defRPr>
                      </a:pPr>
                      <a:r>
                        <a:t>1</a:t>
                      </a:r>
                    </a:p>
                  </a:txBody>
                  <a:tcPr>
                    <a:solidFill>
                      <a:srgbClr val="F8F8F8"/>
                    </a:solidFill>
                  </a:tcPr>
                </a:tc>
                <a:tc>
                  <a:txBody>
                    <a:bodyPr/>
                    <a:lstStyle/>
                    <a:p>
                      <a:pPr algn="ctr">
                        <a:defRPr sz="1000" b="0">
                          <a:latin typeface="Calibri"/>
                        </a:defRPr>
                      </a:pPr>
                      <a:r>
                        <a:t>2024-09-13</a:t>
                      </a:r>
                    </a:p>
                  </a:txBody>
                  <a:tcPr>
                    <a:solidFill>
                      <a:srgbClr val="F8F8F8"/>
                    </a:solidFill>
                  </a:tcPr>
                </a:tc>
                <a:tc>
                  <a:txBody>
                    <a:bodyPr/>
                    <a:lstStyle/>
                    <a:p>
                      <a:pPr algn="ctr">
                        <a:defRPr sz="1000" b="0">
                          <a:latin typeface="Calibri"/>
                        </a:defRPr>
                      </a:pPr>
                      <a:r>
                        <a:t>Friday</a:t>
                      </a:r>
                    </a:p>
                  </a:txBody>
                  <a:tcPr>
                    <a:solidFill>
                      <a:srgbClr val="F8F8F8"/>
                    </a:solidFill>
                  </a:tcPr>
                </a:tc>
                <a:tc>
                  <a:txBody>
                    <a:bodyPr/>
                    <a:lstStyle/>
                    <a:p>
                      <a:pPr algn="ctr">
                        <a:defRPr sz="1000" b="0">
                          <a:latin typeface="Calibri"/>
                        </a:defRPr>
                      </a:pPr>
                      <a:r>
                        <a:t>45</a:t>
                      </a:r>
                    </a:p>
                  </a:txBody>
                  <a:tcPr>
                    <a:solidFill>
                      <a:srgbClr val="F8F8F8"/>
                    </a:solidFill>
                  </a:tcPr>
                </a:tc>
                <a:tc>
                  <a:txBody>
                    <a:bodyPr/>
                    <a:lstStyle/>
                    <a:p>
                      <a:pPr algn="ctr">
                        <a:defRPr sz="1000" b="0">
                          <a:latin typeface="Calibri"/>
                        </a:defRPr>
                      </a:pPr>
                      <a:r>
                        <a:t>546</a:t>
                      </a:r>
                    </a:p>
                  </a:txBody>
                  <a:tcPr>
                    <a:solidFill>
                      <a:srgbClr val="F8F8F8"/>
                    </a:solidFill>
                  </a:tcPr>
                </a:tc>
                <a:tc>
                  <a:txBody>
                    <a:bodyPr/>
                    <a:lstStyle/>
                    <a:p>
                      <a:pPr algn="ctr">
                        <a:defRPr sz="1000" b="1">
                          <a:solidFill>
                            <a:srgbClr val="DC0000"/>
                          </a:solidFill>
                          <a:latin typeface="Calibri"/>
                        </a:defRPr>
                      </a:pPr>
                      <a:r>
                        <a:t>16</a:t>
                      </a:r>
                    </a:p>
                  </a:txBody>
                  <a:tcPr>
                    <a:solidFill>
                      <a:srgbClr val="F8F8F8"/>
                    </a:solidFill>
                  </a:tcPr>
                </a:tc>
                <a:tc>
                  <a:txBody>
                    <a:bodyPr/>
                    <a:lstStyle/>
                    <a:p>
                      <a:pPr algn="ctr">
                        <a:defRPr sz="1000" b="1">
                          <a:solidFill>
                            <a:srgbClr val="FFFFFF"/>
                          </a:solidFill>
                          <a:latin typeface="Calibri"/>
                        </a:defRPr>
                      </a:pPr>
                      <a:r>
                        <a:rPr dirty="0"/>
                        <a:t>YES</a:t>
                      </a:r>
                    </a:p>
                  </a:txBody>
                  <a:tcPr>
                    <a:solidFill>
                      <a:srgbClr val="DC0000"/>
                    </a:solidFill>
                  </a:tcPr>
                </a:tc>
                <a:extLst>
                  <a:ext uri="{0D108BD9-81ED-4DB2-BD59-A6C34878D82A}">
                    <a16:rowId xmlns:a16="http://schemas.microsoft.com/office/drawing/2014/main" val="10001"/>
                  </a:ext>
                </a:extLst>
              </a:tr>
              <a:tr h="349294">
                <a:tc>
                  <a:txBody>
                    <a:bodyPr/>
                    <a:lstStyle/>
                    <a:p>
                      <a:pPr algn="ctr">
                        <a:defRPr sz="1000" b="0">
                          <a:latin typeface="Calibri"/>
                        </a:defRPr>
                      </a:pPr>
                      <a:r>
                        <a:t>2</a:t>
                      </a:r>
                    </a:p>
                  </a:txBody>
                  <a:tcPr/>
                </a:tc>
                <a:tc>
                  <a:txBody>
                    <a:bodyPr/>
                    <a:lstStyle/>
                    <a:p>
                      <a:pPr algn="ctr">
                        <a:defRPr sz="1000" b="0">
                          <a:latin typeface="Calibri"/>
                        </a:defRPr>
                      </a:pPr>
                      <a:r>
                        <a:t>2024-09-12</a:t>
                      </a:r>
                    </a:p>
                  </a:txBody>
                  <a:tcPr/>
                </a:tc>
                <a:tc>
                  <a:txBody>
                    <a:bodyPr/>
                    <a:lstStyle/>
                    <a:p>
                      <a:pPr algn="ctr">
                        <a:defRPr sz="1000" b="0">
                          <a:latin typeface="Calibri"/>
                        </a:defRPr>
                      </a:pPr>
                      <a:r>
                        <a:t>Thursday</a:t>
                      </a:r>
                    </a:p>
                  </a:txBody>
                  <a:tcPr/>
                </a:tc>
                <a:tc>
                  <a:txBody>
                    <a:bodyPr/>
                    <a:lstStyle/>
                    <a:p>
                      <a:pPr algn="ctr">
                        <a:defRPr sz="1000" b="0">
                          <a:latin typeface="Calibri"/>
                        </a:defRPr>
                      </a:pPr>
                      <a:r>
                        <a:t>47</a:t>
                      </a:r>
                    </a:p>
                  </a:txBody>
                  <a:tcPr/>
                </a:tc>
                <a:tc>
                  <a:txBody>
                    <a:bodyPr/>
                    <a:lstStyle/>
                    <a:p>
                      <a:pPr algn="ctr">
                        <a:defRPr sz="1000" b="0">
                          <a:latin typeface="Calibri"/>
                        </a:defRPr>
                      </a:pPr>
                      <a:r>
                        <a:t>515</a:t>
                      </a:r>
                    </a:p>
                  </a:txBody>
                  <a:tcPr/>
                </a:tc>
                <a:tc>
                  <a:txBody>
                    <a:bodyPr/>
                    <a:lstStyle/>
                    <a:p>
                      <a:pPr algn="ctr">
                        <a:defRPr sz="1000" b="1">
                          <a:solidFill>
                            <a:srgbClr val="DC0000"/>
                          </a:solidFill>
                          <a:latin typeface="Calibri"/>
                        </a:defRPr>
                      </a:pPr>
                      <a:r>
                        <a:rPr dirty="0"/>
                        <a:t>14</a:t>
                      </a:r>
                    </a:p>
                  </a:txBody>
                  <a:tcPr/>
                </a:tc>
                <a:tc>
                  <a:txBody>
                    <a:bodyPr/>
                    <a:lstStyle/>
                    <a:p>
                      <a:pPr algn="ctr">
                        <a:defRPr sz="1000" b="1">
                          <a:solidFill>
                            <a:srgbClr val="FFFFFF"/>
                          </a:solidFill>
                          <a:latin typeface="Calibri"/>
                        </a:defRPr>
                      </a:pPr>
                      <a:r>
                        <a:rPr dirty="0"/>
                        <a:t>YES</a:t>
                      </a:r>
                    </a:p>
                  </a:txBody>
                  <a:tcPr>
                    <a:solidFill>
                      <a:srgbClr val="DC0000"/>
                    </a:solidFill>
                  </a:tcPr>
                </a:tc>
                <a:extLst>
                  <a:ext uri="{0D108BD9-81ED-4DB2-BD59-A6C34878D82A}">
                    <a16:rowId xmlns:a16="http://schemas.microsoft.com/office/drawing/2014/main" val="10002"/>
                  </a:ext>
                </a:extLst>
              </a:tr>
              <a:tr h="349294">
                <a:tc>
                  <a:txBody>
                    <a:bodyPr/>
                    <a:lstStyle/>
                    <a:p>
                      <a:pPr algn="ctr">
                        <a:defRPr sz="1000" b="0">
                          <a:latin typeface="Calibri"/>
                        </a:defRPr>
                      </a:pPr>
                      <a:r>
                        <a:t>3</a:t>
                      </a:r>
                    </a:p>
                  </a:txBody>
                  <a:tcPr>
                    <a:solidFill>
                      <a:srgbClr val="F8F8F8"/>
                    </a:solidFill>
                  </a:tcPr>
                </a:tc>
                <a:tc>
                  <a:txBody>
                    <a:bodyPr/>
                    <a:lstStyle/>
                    <a:p>
                      <a:pPr algn="ctr">
                        <a:defRPr sz="1000" b="0">
                          <a:latin typeface="Calibri"/>
                        </a:defRPr>
                      </a:pPr>
                      <a:r>
                        <a:t>2023-10-12</a:t>
                      </a:r>
                    </a:p>
                  </a:txBody>
                  <a:tcPr>
                    <a:solidFill>
                      <a:srgbClr val="F8F8F8"/>
                    </a:solidFill>
                  </a:tcPr>
                </a:tc>
                <a:tc>
                  <a:txBody>
                    <a:bodyPr/>
                    <a:lstStyle/>
                    <a:p>
                      <a:pPr algn="ctr">
                        <a:defRPr sz="1000" b="0">
                          <a:latin typeface="Calibri"/>
                        </a:defRPr>
                      </a:pPr>
                      <a:r>
                        <a:t>Thursday</a:t>
                      </a:r>
                    </a:p>
                  </a:txBody>
                  <a:tcPr>
                    <a:solidFill>
                      <a:srgbClr val="F8F8F8"/>
                    </a:solidFill>
                  </a:tcPr>
                </a:tc>
                <a:tc>
                  <a:txBody>
                    <a:bodyPr/>
                    <a:lstStyle/>
                    <a:p>
                      <a:pPr algn="ctr">
                        <a:defRPr sz="1000" b="0">
                          <a:latin typeface="Calibri"/>
                        </a:defRPr>
                      </a:pPr>
                      <a:r>
                        <a:t>46</a:t>
                      </a:r>
                    </a:p>
                  </a:txBody>
                  <a:tcPr>
                    <a:solidFill>
                      <a:srgbClr val="F8F8F8"/>
                    </a:solidFill>
                  </a:tcPr>
                </a:tc>
                <a:tc>
                  <a:txBody>
                    <a:bodyPr/>
                    <a:lstStyle/>
                    <a:p>
                      <a:pPr algn="ctr">
                        <a:defRPr sz="1000" b="0">
                          <a:latin typeface="Calibri"/>
                        </a:defRPr>
                      </a:pPr>
                      <a:r>
                        <a:t>526</a:t>
                      </a:r>
                    </a:p>
                  </a:txBody>
                  <a:tcPr>
                    <a:solidFill>
                      <a:srgbClr val="F8F8F8"/>
                    </a:solidFill>
                  </a:tcPr>
                </a:tc>
                <a:tc>
                  <a:txBody>
                    <a:bodyPr/>
                    <a:lstStyle/>
                    <a:p>
                      <a:pPr algn="ctr">
                        <a:defRPr sz="1000" b="1">
                          <a:solidFill>
                            <a:srgbClr val="DC0000"/>
                          </a:solidFill>
                          <a:latin typeface="Calibri"/>
                        </a:defRPr>
                      </a:pPr>
                      <a:r>
                        <a:t>15</a:t>
                      </a:r>
                    </a:p>
                  </a:txBody>
                  <a:tcPr>
                    <a:solidFill>
                      <a:srgbClr val="F8F8F8"/>
                    </a:solidFill>
                  </a:tcPr>
                </a:tc>
                <a:tc>
                  <a:txBody>
                    <a:bodyPr/>
                    <a:lstStyle/>
                    <a:p>
                      <a:pPr algn="ctr">
                        <a:defRPr sz="1000" b="1">
                          <a:solidFill>
                            <a:srgbClr val="FFFFFF"/>
                          </a:solidFill>
                          <a:latin typeface="Calibri"/>
                        </a:defRPr>
                      </a:pPr>
                      <a:r>
                        <a:rPr dirty="0"/>
                        <a:t>YES</a:t>
                      </a:r>
                    </a:p>
                  </a:txBody>
                  <a:tcPr>
                    <a:solidFill>
                      <a:srgbClr val="DC0000"/>
                    </a:solidFill>
                  </a:tcPr>
                </a:tc>
                <a:extLst>
                  <a:ext uri="{0D108BD9-81ED-4DB2-BD59-A6C34878D82A}">
                    <a16:rowId xmlns:a16="http://schemas.microsoft.com/office/drawing/2014/main" val="10003"/>
                  </a:ext>
                </a:extLst>
              </a:tr>
              <a:tr h="349294">
                <a:tc>
                  <a:txBody>
                    <a:bodyPr/>
                    <a:lstStyle/>
                    <a:p>
                      <a:pPr algn="ctr">
                        <a:defRPr sz="1000" b="0">
                          <a:latin typeface="Calibri"/>
                        </a:defRPr>
                      </a:pPr>
                      <a:r>
                        <a:t>4</a:t>
                      </a:r>
                    </a:p>
                  </a:txBody>
                  <a:tcPr/>
                </a:tc>
                <a:tc>
                  <a:txBody>
                    <a:bodyPr/>
                    <a:lstStyle/>
                    <a:p>
                      <a:pPr algn="ctr">
                        <a:defRPr sz="1000" b="0">
                          <a:latin typeface="Calibri"/>
                        </a:defRPr>
                      </a:pPr>
                      <a:r>
                        <a:t>2024-09-10</a:t>
                      </a:r>
                    </a:p>
                  </a:txBody>
                  <a:tcPr/>
                </a:tc>
                <a:tc>
                  <a:txBody>
                    <a:bodyPr/>
                    <a:lstStyle/>
                    <a:p>
                      <a:pPr algn="ctr">
                        <a:defRPr sz="1000" b="0">
                          <a:latin typeface="Calibri"/>
                        </a:defRPr>
                      </a:pPr>
                      <a:r>
                        <a:t>Tuesday</a:t>
                      </a:r>
                    </a:p>
                  </a:txBody>
                  <a:tcPr/>
                </a:tc>
                <a:tc>
                  <a:txBody>
                    <a:bodyPr/>
                    <a:lstStyle/>
                    <a:p>
                      <a:pPr algn="ctr">
                        <a:defRPr sz="1000" b="0">
                          <a:latin typeface="Calibri"/>
                        </a:defRPr>
                      </a:pPr>
                      <a:r>
                        <a:rPr dirty="0"/>
                        <a:t>45</a:t>
                      </a:r>
                    </a:p>
                  </a:txBody>
                  <a:tcPr/>
                </a:tc>
                <a:tc>
                  <a:txBody>
                    <a:bodyPr/>
                    <a:lstStyle/>
                    <a:p>
                      <a:pPr algn="ctr">
                        <a:defRPr sz="1000" b="0">
                          <a:latin typeface="Calibri"/>
                        </a:defRPr>
                      </a:pPr>
                      <a:r>
                        <a:t>518</a:t>
                      </a:r>
                    </a:p>
                  </a:txBody>
                  <a:tcPr/>
                </a:tc>
                <a:tc>
                  <a:txBody>
                    <a:bodyPr/>
                    <a:lstStyle/>
                    <a:p>
                      <a:pPr algn="ctr">
                        <a:defRPr sz="1000" b="1">
                          <a:solidFill>
                            <a:srgbClr val="DC0000"/>
                          </a:solidFill>
                          <a:latin typeface="Calibri"/>
                        </a:defRPr>
                      </a:pPr>
                      <a:r>
                        <a:t>16</a:t>
                      </a:r>
                    </a:p>
                  </a:txBody>
                  <a:tcPr/>
                </a:tc>
                <a:tc>
                  <a:txBody>
                    <a:bodyPr/>
                    <a:lstStyle/>
                    <a:p>
                      <a:pPr algn="ctr">
                        <a:defRPr sz="1000" b="1">
                          <a:solidFill>
                            <a:srgbClr val="FFFFFF"/>
                          </a:solidFill>
                          <a:latin typeface="Calibri"/>
                        </a:defRPr>
                      </a:pPr>
                      <a:r>
                        <a:rPr dirty="0"/>
                        <a:t>YES</a:t>
                      </a:r>
                    </a:p>
                  </a:txBody>
                  <a:tcPr>
                    <a:solidFill>
                      <a:srgbClr val="DC0000"/>
                    </a:solidFill>
                  </a:tcPr>
                </a:tc>
                <a:extLst>
                  <a:ext uri="{0D108BD9-81ED-4DB2-BD59-A6C34878D82A}">
                    <a16:rowId xmlns:a16="http://schemas.microsoft.com/office/drawing/2014/main" val="10004"/>
                  </a:ext>
                </a:extLst>
              </a:tr>
              <a:tr h="349294">
                <a:tc>
                  <a:txBody>
                    <a:bodyPr/>
                    <a:lstStyle/>
                    <a:p>
                      <a:pPr algn="ctr">
                        <a:defRPr sz="1000" b="0">
                          <a:latin typeface="Calibri"/>
                        </a:defRPr>
                      </a:pPr>
                      <a:r>
                        <a:t>5</a:t>
                      </a:r>
                    </a:p>
                  </a:txBody>
                  <a:tcPr>
                    <a:solidFill>
                      <a:srgbClr val="F8F8F8"/>
                    </a:solidFill>
                  </a:tcPr>
                </a:tc>
                <a:tc>
                  <a:txBody>
                    <a:bodyPr/>
                    <a:lstStyle/>
                    <a:p>
                      <a:pPr algn="ctr">
                        <a:defRPr sz="1000" b="0">
                          <a:latin typeface="Calibri"/>
                        </a:defRPr>
                      </a:pPr>
                      <a:r>
                        <a:t>2024-12-13</a:t>
                      </a:r>
                    </a:p>
                  </a:txBody>
                  <a:tcPr>
                    <a:solidFill>
                      <a:srgbClr val="F8F8F8"/>
                    </a:solidFill>
                  </a:tcPr>
                </a:tc>
                <a:tc>
                  <a:txBody>
                    <a:bodyPr/>
                    <a:lstStyle/>
                    <a:p>
                      <a:pPr algn="ctr">
                        <a:defRPr sz="1000" b="0">
                          <a:latin typeface="Calibri"/>
                        </a:defRPr>
                      </a:pPr>
                      <a:r>
                        <a:t>Friday</a:t>
                      </a:r>
                    </a:p>
                  </a:txBody>
                  <a:tcPr>
                    <a:solidFill>
                      <a:srgbClr val="F8F8F8"/>
                    </a:solidFill>
                  </a:tcPr>
                </a:tc>
                <a:tc>
                  <a:txBody>
                    <a:bodyPr/>
                    <a:lstStyle/>
                    <a:p>
                      <a:pPr algn="ctr">
                        <a:defRPr sz="1000" b="0">
                          <a:latin typeface="Calibri"/>
                        </a:defRPr>
                      </a:pPr>
                      <a:r>
                        <a:t>41</a:t>
                      </a:r>
                    </a:p>
                  </a:txBody>
                  <a:tcPr>
                    <a:solidFill>
                      <a:srgbClr val="F8F8F8"/>
                    </a:solidFill>
                  </a:tcPr>
                </a:tc>
                <a:tc>
                  <a:txBody>
                    <a:bodyPr/>
                    <a:lstStyle/>
                    <a:p>
                      <a:pPr algn="ctr">
                        <a:defRPr sz="1000" b="0">
                          <a:latin typeface="Calibri"/>
                        </a:defRPr>
                      </a:pPr>
                      <a:r>
                        <a:t>556</a:t>
                      </a:r>
                    </a:p>
                  </a:txBody>
                  <a:tcPr>
                    <a:solidFill>
                      <a:srgbClr val="F8F8F8"/>
                    </a:solidFill>
                  </a:tcPr>
                </a:tc>
                <a:tc>
                  <a:txBody>
                    <a:bodyPr/>
                    <a:lstStyle/>
                    <a:p>
                      <a:pPr algn="ctr">
                        <a:defRPr sz="1000" b="0">
                          <a:latin typeface="Calibri"/>
                        </a:defRPr>
                      </a:pPr>
                      <a:r>
                        <a:t>20</a:t>
                      </a:r>
                    </a:p>
                  </a:txBody>
                  <a:tcPr>
                    <a:solidFill>
                      <a:srgbClr val="F8F8F8"/>
                    </a:solidFill>
                  </a:tcPr>
                </a:tc>
                <a:tc>
                  <a:txBody>
                    <a:bodyPr/>
                    <a:lstStyle/>
                    <a:p>
                      <a:pPr algn="ctr">
                        <a:defRPr sz="1000" b="1">
                          <a:solidFill>
                            <a:srgbClr val="FFFFFF"/>
                          </a:solidFill>
                          <a:latin typeface="Calibri"/>
                        </a:defRPr>
                      </a:pPr>
                      <a:r>
                        <a:rPr dirty="0"/>
                        <a:t>YES</a:t>
                      </a:r>
                    </a:p>
                  </a:txBody>
                  <a:tcPr>
                    <a:solidFill>
                      <a:srgbClr val="DC0000"/>
                    </a:solidFill>
                  </a:tcPr>
                </a:tc>
                <a:extLst>
                  <a:ext uri="{0D108BD9-81ED-4DB2-BD59-A6C34878D82A}">
                    <a16:rowId xmlns:a16="http://schemas.microsoft.com/office/drawing/2014/main" val="10005"/>
                  </a:ext>
                </a:extLst>
              </a:tr>
              <a:tr h="349294">
                <a:tc>
                  <a:txBody>
                    <a:bodyPr/>
                    <a:lstStyle/>
                    <a:p>
                      <a:pPr algn="ctr">
                        <a:defRPr sz="1000" b="0">
                          <a:latin typeface="Calibri"/>
                        </a:defRPr>
                      </a:pPr>
                      <a:r>
                        <a:t>6</a:t>
                      </a:r>
                    </a:p>
                  </a:txBody>
                  <a:tcPr/>
                </a:tc>
                <a:tc>
                  <a:txBody>
                    <a:bodyPr/>
                    <a:lstStyle/>
                    <a:p>
                      <a:pPr algn="ctr">
                        <a:defRPr sz="1000" b="0">
                          <a:latin typeface="Calibri"/>
                        </a:defRPr>
                      </a:pPr>
                      <a:r>
                        <a:t>2024-12-04</a:t>
                      </a:r>
                    </a:p>
                  </a:txBody>
                  <a:tcPr/>
                </a:tc>
                <a:tc>
                  <a:txBody>
                    <a:bodyPr/>
                    <a:lstStyle/>
                    <a:p>
                      <a:pPr algn="ctr">
                        <a:defRPr sz="1000" b="0">
                          <a:latin typeface="Calibri"/>
                        </a:defRPr>
                      </a:pPr>
                      <a:r>
                        <a:t>Wednesday</a:t>
                      </a:r>
                    </a:p>
                  </a:txBody>
                  <a:tcPr/>
                </a:tc>
                <a:tc>
                  <a:txBody>
                    <a:bodyPr/>
                    <a:lstStyle/>
                    <a:p>
                      <a:pPr algn="ctr">
                        <a:defRPr sz="1000" b="0">
                          <a:latin typeface="Calibri"/>
                        </a:defRPr>
                      </a:pPr>
                      <a:r>
                        <a:t>37</a:t>
                      </a:r>
                    </a:p>
                  </a:txBody>
                  <a:tcPr/>
                </a:tc>
                <a:tc>
                  <a:txBody>
                    <a:bodyPr/>
                    <a:lstStyle/>
                    <a:p>
                      <a:pPr algn="ctr">
                        <a:defRPr sz="1000" b="0">
                          <a:latin typeface="Calibri"/>
                        </a:defRPr>
                      </a:pPr>
                      <a:r>
                        <a:t>607</a:t>
                      </a:r>
                    </a:p>
                  </a:txBody>
                  <a:tcPr/>
                </a:tc>
                <a:tc>
                  <a:txBody>
                    <a:bodyPr/>
                    <a:lstStyle/>
                    <a:p>
                      <a:pPr algn="ctr">
                        <a:defRPr sz="1000" b="0">
                          <a:latin typeface="Calibri"/>
                        </a:defRPr>
                      </a:pPr>
                      <a:r>
                        <a:rPr dirty="0"/>
                        <a:t>24</a:t>
                      </a:r>
                    </a:p>
                  </a:txBody>
                  <a:tcPr/>
                </a:tc>
                <a:tc>
                  <a:txBody>
                    <a:bodyPr/>
                    <a:lstStyle/>
                    <a:p>
                      <a:pPr algn="ctr">
                        <a:defRPr sz="1000" b="1">
                          <a:solidFill>
                            <a:srgbClr val="FFFFFF"/>
                          </a:solidFill>
                          <a:latin typeface="Calibri"/>
                        </a:defRPr>
                      </a:pPr>
                      <a:r>
                        <a:t>NO</a:t>
                      </a:r>
                    </a:p>
                  </a:txBody>
                  <a:tcPr>
                    <a:solidFill>
                      <a:srgbClr val="008000"/>
                    </a:solidFill>
                  </a:tcPr>
                </a:tc>
                <a:extLst>
                  <a:ext uri="{0D108BD9-81ED-4DB2-BD59-A6C34878D82A}">
                    <a16:rowId xmlns:a16="http://schemas.microsoft.com/office/drawing/2014/main" val="10006"/>
                  </a:ext>
                </a:extLst>
              </a:tr>
              <a:tr h="349294">
                <a:tc>
                  <a:txBody>
                    <a:bodyPr/>
                    <a:lstStyle/>
                    <a:p>
                      <a:pPr algn="ctr">
                        <a:defRPr sz="1000" b="0">
                          <a:latin typeface="Calibri"/>
                        </a:defRPr>
                      </a:pPr>
                      <a:r>
                        <a:t>7</a:t>
                      </a:r>
                    </a:p>
                  </a:txBody>
                  <a:tcPr>
                    <a:solidFill>
                      <a:srgbClr val="F8F8F8"/>
                    </a:solidFill>
                  </a:tcPr>
                </a:tc>
                <a:tc>
                  <a:txBody>
                    <a:bodyPr/>
                    <a:lstStyle/>
                    <a:p>
                      <a:pPr algn="ctr">
                        <a:defRPr sz="1000" b="0">
                          <a:latin typeface="Calibri"/>
                        </a:defRPr>
                      </a:pPr>
                      <a:r>
                        <a:t>2024-09-11</a:t>
                      </a:r>
                    </a:p>
                  </a:txBody>
                  <a:tcPr>
                    <a:solidFill>
                      <a:srgbClr val="F8F8F8"/>
                    </a:solidFill>
                  </a:tcPr>
                </a:tc>
                <a:tc>
                  <a:txBody>
                    <a:bodyPr/>
                    <a:lstStyle/>
                    <a:p>
                      <a:pPr algn="ctr">
                        <a:defRPr sz="1000" b="0">
                          <a:latin typeface="Calibri"/>
                        </a:defRPr>
                      </a:pPr>
                      <a:r>
                        <a:t>Wednesday</a:t>
                      </a:r>
                    </a:p>
                  </a:txBody>
                  <a:tcPr>
                    <a:solidFill>
                      <a:srgbClr val="F8F8F8"/>
                    </a:solidFill>
                  </a:tcPr>
                </a:tc>
                <a:tc>
                  <a:txBody>
                    <a:bodyPr/>
                    <a:lstStyle/>
                    <a:p>
                      <a:pPr algn="ctr">
                        <a:defRPr sz="1000" b="0">
                          <a:latin typeface="Calibri"/>
                        </a:defRPr>
                      </a:pPr>
                      <a:r>
                        <a:t>42</a:t>
                      </a:r>
                    </a:p>
                  </a:txBody>
                  <a:tcPr>
                    <a:solidFill>
                      <a:srgbClr val="F8F8F8"/>
                    </a:solidFill>
                  </a:tcPr>
                </a:tc>
                <a:tc>
                  <a:txBody>
                    <a:bodyPr/>
                    <a:lstStyle/>
                    <a:p>
                      <a:pPr algn="ctr">
                        <a:defRPr sz="1000" b="0">
                          <a:latin typeface="Calibri"/>
                        </a:defRPr>
                      </a:pPr>
                      <a:r>
                        <a:t>531</a:t>
                      </a:r>
                    </a:p>
                  </a:txBody>
                  <a:tcPr>
                    <a:solidFill>
                      <a:srgbClr val="F8F8F8"/>
                    </a:solidFill>
                  </a:tcPr>
                </a:tc>
                <a:tc>
                  <a:txBody>
                    <a:bodyPr/>
                    <a:lstStyle/>
                    <a:p>
                      <a:pPr algn="ctr">
                        <a:defRPr sz="1000" b="0">
                          <a:latin typeface="Calibri"/>
                        </a:defRPr>
                      </a:pPr>
                      <a:r>
                        <a:rPr dirty="0"/>
                        <a:t>19</a:t>
                      </a:r>
                    </a:p>
                  </a:txBody>
                  <a:tcPr>
                    <a:solidFill>
                      <a:srgbClr val="F8F8F8"/>
                    </a:solidFill>
                  </a:tcPr>
                </a:tc>
                <a:tc>
                  <a:txBody>
                    <a:bodyPr/>
                    <a:lstStyle/>
                    <a:p>
                      <a:pPr algn="ctr">
                        <a:defRPr sz="1000" b="1">
                          <a:solidFill>
                            <a:srgbClr val="FFFFFF"/>
                          </a:solidFill>
                          <a:latin typeface="Calibri"/>
                        </a:defRPr>
                      </a:pPr>
                      <a:r>
                        <a:t>YES</a:t>
                      </a:r>
                    </a:p>
                  </a:txBody>
                  <a:tcPr>
                    <a:solidFill>
                      <a:srgbClr val="DC0000"/>
                    </a:solidFill>
                  </a:tcPr>
                </a:tc>
                <a:extLst>
                  <a:ext uri="{0D108BD9-81ED-4DB2-BD59-A6C34878D82A}">
                    <a16:rowId xmlns:a16="http://schemas.microsoft.com/office/drawing/2014/main" val="10007"/>
                  </a:ext>
                </a:extLst>
              </a:tr>
              <a:tr h="349294">
                <a:tc>
                  <a:txBody>
                    <a:bodyPr/>
                    <a:lstStyle/>
                    <a:p>
                      <a:pPr algn="ctr">
                        <a:defRPr sz="1000" b="0">
                          <a:latin typeface="Calibri"/>
                        </a:defRPr>
                      </a:pPr>
                      <a:r>
                        <a:t>8</a:t>
                      </a:r>
                    </a:p>
                  </a:txBody>
                  <a:tcPr/>
                </a:tc>
                <a:tc>
                  <a:txBody>
                    <a:bodyPr/>
                    <a:lstStyle/>
                    <a:p>
                      <a:pPr algn="ctr">
                        <a:defRPr sz="1000" b="0">
                          <a:latin typeface="Calibri"/>
                        </a:defRPr>
                      </a:pPr>
                      <a:r>
                        <a:t>2024-12-05</a:t>
                      </a:r>
                    </a:p>
                  </a:txBody>
                  <a:tcPr/>
                </a:tc>
                <a:tc>
                  <a:txBody>
                    <a:bodyPr/>
                    <a:lstStyle/>
                    <a:p>
                      <a:pPr algn="ctr">
                        <a:defRPr sz="1000" b="0">
                          <a:latin typeface="Calibri"/>
                        </a:defRPr>
                      </a:pPr>
                      <a:r>
                        <a:t>Thursday</a:t>
                      </a:r>
                    </a:p>
                  </a:txBody>
                  <a:tcPr/>
                </a:tc>
                <a:tc>
                  <a:txBody>
                    <a:bodyPr/>
                    <a:lstStyle/>
                    <a:p>
                      <a:pPr algn="ctr">
                        <a:defRPr sz="1000" b="0">
                          <a:latin typeface="Calibri"/>
                        </a:defRPr>
                      </a:pPr>
                      <a:r>
                        <a:t>41</a:t>
                      </a:r>
                    </a:p>
                  </a:txBody>
                  <a:tcPr/>
                </a:tc>
                <a:tc>
                  <a:txBody>
                    <a:bodyPr/>
                    <a:lstStyle/>
                    <a:p>
                      <a:pPr algn="ctr">
                        <a:defRPr sz="1000" b="0">
                          <a:latin typeface="Calibri"/>
                        </a:defRPr>
                      </a:pPr>
                      <a:r>
                        <a:t>542</a:t>
                      </a:r>
                    </a:p>
                  </a:txBody>
                  <a:tcPr/>
                </a:tc>
                <a:tc>
                  <a:txBody>
                    <a:bodyPr/>
                    <a:lstStyle/>
                    <a:p>
                      <a:pPr algn="ctr">
                        <a:defRPr sz="1000" b="0">
                          <a:latin typeface="Calibri"/>
                        </a:defRPr>
                      </a:pPr>
                      <a:r>
                        <a:t>20</a:t>
                      </a:r>
                    </a:p>
                  </a:txBody>
                  <a:tcPr/>
                </a:tc>
                <a:tc>
                  <a:txBody>
                    <a:bodyPr/>
                    <a:lstStyle/>
                    <a:p>
                      <a:pPr algn="ctr">
                        <a:defRPr sz="1000" b="1">
                          <a:solidFill>
                            <a:srgbClr val="FFFFFF"/>
                          </a:solidFill>
                          <a:latin typeface="Calibri"/>
                        </a:defRPr>
                      </a:pPr>
                      <a:r>
                        <a:t>YES</a:t>
                      </a:r>
                    </a:p>
                  </a:txBody>
                  <a:tcPr>
                    <a:solidFill>
                      <a:srgbClr val="DC0000"/>
                    </a:solidFill>
                  </a:tcPr>
                </a:tc>
                <a:extLst>
                  <a:ext uri="{0D108BD9-81ED-4DB2-BD59-A6C34878D82A}">
                    <a16:rowId xmlns:a16="http://schemas.microsoft.com/office/drawing/2014/main" val="10008"/>
                  </a:ext>
                </a:extLst>
              </a:tr>
              <a:tr h="349294">
                <a:tc>
                  <a:txBody>
                    <a:bodyPr/>
                    <a:lstStyle/>
                    <a:p>
                      <a:pPr algn="ctr">
                        <a:defRPr sz="1000" b="0">
                          <a:latin typeface="Calibri"/>
                        </a:defRPr>
                      </a:pPr>
                      <a:r>
                        <a:t>9</a:t>
                      </a:r>
                    </a:p>
                  </a:txBody>
                  <a:tcPr>
                    <a:solidFill>
                      <a:srgbClr val="F8F8F8"/>
                    </a:solidFill>
                  </a:tcPr>
                </a:tc>
                <a:tc>
                  <a:txBody>
                    <a:bodyPr/>
                    <a:lstStyle/>
                    <a:p>
                      <a:pPr algn="ctr">
                        <a:defRPr sz="1000" b="0">
                          <a:latin typeface="Calibri"/>
                        </a:defRPr>
                      </a:pPr>
                      <a:r>
                        <a:t>2024-06-20</a:t>
                      </a:r>
                    </a:p>
                  </a:txBody>
                  <a:tcPr>
                    <a:solidFill>
                      <a:srgbClr val="F8F8F8"/>
                    </a:solidFill>
                  </a:tcPr>
                </a:tc>
                <a:tc>
                  <a:txBody>
                    <a:bodyPr/>
                    <a:lstStyle/>
                    <a:p>
                      <a:pPr algn="ctr">
                        <a:defRPr sz="1000" b="0">
                          <a:latin typeface="Calibri"/>
                        </a:defRPr>
                      </a:pPr>
                      <a:r>
                        <a:t>Thursday</a:t>
                      </a:r>
                    </a:p>
                  </a:txBody>
                  <a:tcPr>
                    <a:solidFill>
                      <a:srgbClr val="F8F8F8"/>
                    </a:solidFill>
                  </a:tcPr>
                </a:tc>
                <a:tc>
                  <a:txBody>
                    <a:bodyPr/>
                    <a:lstStyle/>
                    <a:p>
                      <a:pPr algn="ctr">
                        <a:defRPr sz="1000" b="0">
                          <a:latin typeface="Calibri"/>
                        </a:defRPr>
                      </a:pPr>
                      <a:r>
                        <a:t>42</a:t>
                      </a:r>
                    </a:p>
                  </a:txBody>
                  <a:tcPr>
                    <a:solidFill>
                      <a:srgbClr val="F8F8F8"/>
                    </a:solidFill>
                  </a:tcPr>
                </a:tc>
                <a:tc>
                  <a:txBody>
                    <a:bodyPr/>
                    <a:lstStyle/>
                    <a:p>
                      <a:pPr algn="ctr">
                        <a:defRPr sz="1000" b="0">
                          <a:latin typeface="Calibri"/>
                        </a:defRPr>
                      </a:pPr>
                      <a:r>
                        <a:t>526</a:t>
                      </a:r>
                    </a:p>
                  </a:txBody>
                  <a:tcPr>
                    <a:solidFill>
                      <a:srgbClr val="F8F8F8"/>
                    </a:solidFill>
                  </a:tcPr>
                </a:tc>
                <a:tc>
                  <a:txBody>
                    <a:bodyPr/>
                    <a:lstStyle/>
                    <a:p>
                      <a:pPr algn="ctr">
                        <a:defRPr sz="1000" b="0">
                          <a:latin typeface="Calibri"/>
                        </a:defRPr>
                      </a:pPr>
                      <a:r>
                        <a:rPr dirty="0"/>
                        <a:t>19</a:t>
                      </a:r>
                    </a:p>
                  </a:txBody>
                  <a:tcPr>
                    <a:solidFill>
                      <a:srgbClr val="F8F8F8"/>
                    </a:solidFill>
                  </a:tcPr>
                </a:tc>
                <a:tc>
                  <a:txBody>
                    <a:bodyPr/>
                    <a:lstStyle/>
                    <a:p>
                      <a:pPr algn="ctr">
                        <a:defRPr sz="1000" b="1">
                          <a:solidFill>
                            <a:srgbClr val="FFFFFF"/>
                          </a:solidFill>
                          <a:latin typeface="Calibri"/>
                        </a:defRPr>
                      </a:pPr>
                      <a:r>
                        <a:t>YES</a:t>
                      </a:r>
                    </a:p>
                  </a:txBody>
                  <a:tcPr>
                    <a:solidFill>
                      <a:srgbClr val="DC0000"/>
                    </a:solidFill>
                  </a:tcPr>
                </a:tc>
                <a:extLst>
                  <a:ext uri="{0D108BD9-81ED-4DB2-BD59-A6C34878D82A}">
                    <a16:rowId xmlns:a16="http://schemas.microsoft.com/office/drawing/2014/main" val="10009"/>
                  </a:ext>
                </a:extLst>
              </a:tr>
              <a:tr h="349296">
                <a:tc>
                  <a:txBody>
                    <a:bodyPr/>
                    <a:lstStyle/>
                    <a:p>
                      <a:pPr algn="ctr">
                        <a:defRPr sz="1000" b="0">
                          <a:latin typeface="Calibri"/>
                        </a:defRPr>
                      </a:pPr>
                      <a:r>
                        <a:t>10</a:t>
                      </a:r>
                    </a:p>
                  </a:txBody>
                  <a:tcPr/>
                </a:tc>
                <a:tc>
                  <a:txBody>
                    <a:bodyPr/>
                    <a:lstStyle/>
                    <a:p>
                      <a:pPr algn="ctr">
                        <a:defRPr sz="1000" b="0">
                          <a:latin typeface="Calibri"/>
                        </a:defRPr>
                      </a:pPr>
                      <a:r>
                        <a:t>2024-11-12</a:t>
                      </a:r>
                    </a:p>
                  </a:txBody>
                  <a:tcPr/>
                </a:tc>
                <a:tc>
                  <a:txBody>
                    <a:bodyPr/>
                    <a:lstStyle/>
                    <a:p>
                      <a:pPr algn="ctr">
                        <a:defRPr sz="1000" b="0">
                          <a:latin typeface="Calibri"/>
                        </a:defRPr>
                      </a:pPr>
                      <a:r>
                        <a:t>Tuesday</a:t>
                      </a:r>
                    </a:p>
                  </a:txBody>
                  <a:tcPr/>
                </a:tc>
                <a:tc>
                  <a:txBody>
                    <a:bodyPr/>
                    <a:lstStyle/>
                    <a:p>
                      <a:pPr algn="ctr">
                        <a:defRPr sz="1000" b="0">
                          <a:latin typeface="Calibri"/>
                        </a:defRPr>
                      </a:pPr>
                      <a:r>
                        <a:t>40</a:t>
                      </a:r>
                    </a:p>
                  </a:txBody>
                  <a:tcPr/>
                </a:tc>
                <a:tc>
                  <a:txBody>
                    <a:bodyPr/>
                    <a:lstStyle/>
                    <a:p>
                      <a:pPr algn="ctr">
                        <a:defRPr sz="1000" b="0">
                          <a:latin typeface="Calibri"/>
                        </a:defRPr>
                      </a:pPr>
                      <a:r>
                        <a:t>548</a:t>
                      </a:r>
                    </a:p>
                  </a:txBody>
                  <a:tcPr/>
                </a:tc>
                <a:tc>
                  <a:txBody>
                    <a:bodyPr/>
                    <a:lstStyle/>
                    <a:p>
                      <a:pPr algn="ctr">
                        <a:defRPr sz="1000" b="0">
                          <a:latin typeface="Calibri"/>
                        </a:defRPr>
                      </a:pPr>
                      <a:r>
                        <a:t>21</a:t>
                      </a:r>
                    </a:p>
                  </a:txBody>
                  <a:tcPr/>
                </a:tc>
                <a:tc>
                  <a:txBody>
                    <a:bodyPr/>
                    <a:lstStyle/>
                    <a:p>
                      <a:pPr algn="ctr">
                        <a:defRPr sz="1000" b="1">
                          <a:solidFill>
                            <a:srgbClr val="FFFFFF"/>
                          </a:solidFill>
                          <a:latin typeface="Calibri"/>
                        </a:defRPr>
                      </a:pPr>
                      <a:r>
                        <a:rPr dirty="0"/>
                        <a:t>YES</a:t>
                      </a:r>
                    </a:p>
                  </a:txBody>
                  <a:tcPr>
                    <a:solidFill>
                      <a:srgbClr val="DC0000"/>
                    </a:solidFill>
                  </a:tcPr>
                </a:tc>
                <a:extLst>
                  <a:ext uri="{0D108BD9-81ED-4DB2-BD59-A6C34878D82A}">
                    <a16:rowId xmlns:a16="http://schemas.microsoft.com/office/drawing/2014/main" val="10010"/>
                  </a:ext>
                </a:extLst>
              </a:tr>
            </a:tbl>
          </a:graphicData>
        </a:graphic>
      </p:graphicFrame>
      <p:sp>
        <p:nvSpPr>
          <p:cNvPr id="14" name="TextBox 13">
            <a:extLst>
              <a:ext uri="{FF2B5EF4-FFF2-40B4-BE49-F238E27FC236}">
                <a16:creationId xmlns:a16="http://schemas.microsoft.com/office/drawing/2014/main" id="{AA611E4E-59B8-EE71-414C-49DD15C19C1C}"/>
              </a:ext>
            </a:extLst>
          </p:cNvPr>
          <p:cNvSpPr txBox="1"/>
          <p:nvPr/>
        </p:nvSpPr>
        <p:spPr>
          <a:xfrm>
            <a:off x="2032000" y="5724248"/>
            <a:ext cx="8229600" cy="438582"/>
          </a:xfrm>
          <a:prstGeom prst="rect">
            <a:avLst/>
          </a:prstGeom>
          <a:noFill/>
        </p:spPr>
        <p:txBody>
          <a:bodyPr wrap="square">
            <a:spAutoFit/>
          </a:bodyPr>
          <a:lstStyle/>
          <a:p>
            <a:pPr>
              <a:defRPr sz="1100" b="1">
                <a:solidFill>
                  <a:srgbClr val="DC0000"/>
                </a:solidFill>
              </a:defRPr>
            </a:pPr>
            <a:r>
              <a:rPr sz="1200" dirty="0"/>
              <a:t>Key Insights:</a:t>
            </a:r>
          </a:p>
          <a:p>
            <a:pPr>
              <a:defRPr sz="1000">
                <a:solidFill>
                  <a:srgbClr val="404040"/>
                </a:solidFill>
              </a:defRPr>
            </a:pPr>
            <a:r>
              <a:rPr sz="1050" dirty="0"/>
              <a:t>• 9 out of 10 highest-risk days have officer deficits • September 2024 shows cluster of high-risk days • Minimum staffing requirement: 23 officers</a:t>
            </a:r>
          </a:p>
        </p:txBody>
      </p:sp>
    </p:spTree>
    <p:extLst>
      <p:ext uri="{BB962C8B-B14F-4D97-AF65-F5344CB8AC3E}">
        <p14:creationId xmlns:p14="http://schemas.microsoft.com/office/powerpoint/2010/main" val="1897872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936B8-6DE7-FAEB-6620-63DD72CC9249}"/>
              </a:ext>
            </a:extLst>
          </p:cNvPr>
          <p:cNvSpPr>
            <a:spLocks noGrp="1"/>
          </p:cNvSpPr>
          <p:nvPr>
            <p:ph type="title"/>
          </p:nvPr>
        </p:nvSpPr>
        <p:spPr/>
        <p:txBody>
          <a:bodyPr>
            <a:normAutofit fontScale="90000"/>
          </a:bodyPr>
          <a:lstStyle/>
          <a:p>
            <a:r>
              <a:rPr lang="en-CA" sz="4000" b="1" dirty="0">
                <a:latin typeface="Times New Roman" panose="02020603050405020304" pitchFamily="18" charset="0"/>
                <a:cs typeface="Times New Roman" panose="02020603050405020304" pitchFamily="18" charset="0"/>
              </a:rPr>
              <a:t>The Staffing Crisis: 95% Legal Compliance Masks 54% Operational Readiness In District 4 (Vaughan)</a:t>
            </a:r>
          </a:p>
        </p:txBody>
      </p:sp>
      <p:sp>
        <p:nvSpPr>
          <p:cNvPr id="3" name="Date Placeholder 2">
            <a:extLst>
              <a:ext uri="{FF2B5EF4-FFF2-40B4-BE49-F238E27FC236}">
                <a16:creationId xmlns:a16="http://schemas.microsoft.com/office/drawing/2014/main" id="{057B8F5C-AD01-B684-5956-8909006EDE4C}"/>
              </a:ext>
            </a:extLst>
          </p:cNvPr>
          <p:cNvSpPr>
            <a:spLocks noGrp="1"/>
          </p:cNvSpPr>
          <p:nvPr>
            <p:ph type="dt" sz="half" idx="10"/>
          </p:nvPr>
        </p:nvSpPr>
        <p:spPr/>
        <p:txBody>
          <a:bodyPr/>
          <a:lstStyle/>
          <a:p>
            <a:fld id="{CBA8526B-5913-4A31-BD69-2065E4B8809B}" type="datetime3">
              <a:rPr lang="en-US" smtClean="0"/>
              <a:t>28 November 2025</a:t>
            </a:fld>
            <a:endParaRPr lang="en-US" dirty="0"/>
          </a:p>
        </p:txBody>
      </p:sp>
      <p:sp>
        <p:nvSpPr>
          <p:cNvPr id="4" name="Footer Placeholder 3">
            <a:extLst>
              <a:ext uri="{FF2B5EF4-FFF2-40B4-BE49-F238E27FC236}">
                <a16:creationId xmlns:a16="http://schemas.microsoft.com/office/drawing/2014/main" id="{0610FC1E-7FDA-7E47-9CF1-8C24624CB11C}"/>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8D500AE8-7A78-5C05-8742-1A6B69A077A3}"/>
              </a:ext>
            </a:extLst>
          </p:cNvPr>
          <p:cNvSpPr>
            <a:spLocks noGrp="1"/>
          </p:cNvSpPr>
          <p:nvPr>
            <p:ph type="sldNum" sz="quarter" idx="12"/>
          </p:nvPr>
        </p:nvSpPr>
        <p:spPr/>
        <p:txBody>
          <a:bodyPr/>
          <a:lstStyle/>
          <a:p>
            <a:fld id="{C1FF6DA9-008F-8B48-92A6-B652298478BF}" type="slidenum">
              <a:rPr lang="en-US" smtClean="0"/>
              <a:t>17</a:t>
            </a:fld>
            <a:endParaRPr lang="en-US"/>
          </a:p>
        </p:txBody>
      </p:sp>
      <p:pic>
        <p:nvPicPr>
          <p:cNvPr id="6" name="Picture 5" descr="A screenshot of a graph&#10;&#10;AI-generated content may be incorrect.">
            <a:extLst>
              <a:ext uri="{FF2B5EF4-FFF2-40B4-BE49-F238E27FC236}">
                <a16:creationId xmlns:a16="http://schemas.microsoft.com/office/drawing/2014/main" id="{0A80783C-30DA-B674-62EA-30F662250557}"/>
              </a:ext>
            </a:extLst>
          </p:cNvPr>
          <p:cNvPicPr>
            <a:picLocks noChangeAspect="1"/>
          </p:cNvPicPr>
          <p:nvPr/>
        </p:nvPicPr>
        <p:blipFill>
          <a:blip r:embed="rId3"/>
          <a:stretch>
            <a:fillRect/>
          </a:stretch>
        </p:blipFill>
        <p:spPr>
          <a:xfrm>
            <a:off x="3741684" y="1417639"/>
            <a:ext cx="7882760" cy="5303838"/>
          </a:xfrm>
          <a:prstGeom prst="rect">
            <a:avLst/>
          </a:prstGeom>
        </p:spPr>
      </p:pic>
      <p:sp>
        <p:nvSpPr>
          <p:cNvPr id="7" name="TextBox 6">
            <a:extLst>
              <a:ext uri="{FF2B5EF4-FFF2-40B4-BE49-F238E27FC236}">
                <a16:creationId xmlns:a16="http://schemas.microsoft.com/office/drawing/2014/main" id="{3408045E-72F3-A51F-AF21-9056BE7C0550}"/>
              </a:ext>
            </a:extLst>
          </p:cNvPr>
          <p:cNvSpPr txBox="1"/>
          <p:nvPr/>
        </p:nvSpPr>
        <p:spPr>
          <a:xfrm>
            <a:off x="833438" y="1422168"/>
            <a:ext cx="2844801" cy="5262979"/>
          </a:xfrm>
          <a:prstGeom prst="rect">
            <a:avLst/>
          </a:prstGeom>
          <a:noFill/>
        </p:spPr>
        <p:txBody>
          <a:bodyPr wrap="square">
            <a:spAutoFit/>
          </a:bodyPr>
          <a:lstStyle/>
          <a:p>
            <a:r>
              <a:rPr lang="en-CA" sz="1600" b="1" dirty="0">
                <a:latin typeface="Times New Roman" panose="02020603050405020304" pitchFamily="18" charset="0"/>
                <a:cs typeface="Times New Roman" panose="02020603050405020304" pitchFamily="18" charset="0"/>
              </a:rPr>
              <a:t>Executive Summary</a:t>
            </a:r>
            <a:endParaRPr lang="en-CA" sz="1600" dirty="0">
              <a:latin typeface="Times New Roman" panose="02020603050405020304" pitchFamily="18" charset="0"/>
              <a:cs typeface="Times New Roman" panose="02020603050405020304" pitchFamily="18" charset="0"/>
            </a:endParaRPr>
          </a:p>
          <a:p>
            <a:pPr lvl="0"/>
            <a:r>
              <a:rPr lang="en-CA" sz="1200" dirty="0">
                <a:latin typeface="Times New Roman" panose="02020603050405020304" pitchFamily="18" charset="0"/>
                <a:cs typeface="Times New Roman" panose="02020603050405020304" pitchFamily="18" charset="0"/>
              </a:rPr>
              <a:t>Officer Readiness: 33 / 61 (54%)</a:t>
            </a:r>
          </a:p>
          <a:p>
            <a:pPr lvl="0"/>
            <a:r>
              <a:rPr lang="en-CA" sz="1200" dirty="0">
                <a:latin typeface="Times New Roman" panose="02020603050405020304" pitchFamily="18" charset="0"/>
                <a:cs typeface="Times New Roman" panose="02020603050405020304" pitchFamily="18" charset="0"/>
              </a:rPr>
              <a:t>Daily Call Volume: 438</a:t>
            </a:r>
          </a:p>
          <a:p>
            <a:pPr lvl="0"/>
            <a:r>
              <a:rPr lang="en-CA" sz="1200" dirty="0">
                <a:latin typeface="Times New Roman" panose="02020603050405020304" pitchFamily="18" charset="0"/>
                <a:cs typeface="Times New Roman" panose="02020603050405020304" pitchFamily="18" charset="0"/>
              </a:rPr>
              <a:t>Calls per Available Officer: ~13.3</a:t>
            </a:r>
          </a:p>
          <a:p>
            <a:pPr lvl="0"/>
            <a:r>
              <a:rPr lang="en-CA" sz="1200" dirty="0">
                <a:latin typeface="Times New Roman" panose="02020603050405020304" pitchFamily="18" charset="0"/>
                <a:cs typeface="Times New Roman" panose="02020603050405020304" pitchFamily="18" charset="0"/>
              </a:rPr>
              <a:t>Operational Readiness: 54%</a:t>
            </a:r>
          </a:p>
          <a:p>
            <a:r>
              <a:rPr lang="en-CA" sz="1600" b="1" dirty="0">
                <a:latin typeface="Times New Roman" panose="02020603050405020304" pitchFamily="18" charset="0"/>
                <a:cs typeface="Times New Roman" panose="02020603050405020304" pitchFamily="18" charset="0"/>
              </a:rPr>
              <a:t>Compliance Analysis</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Minimum Required Officers: 23</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Days Below Minimum Staffing: 55/1096 (5.0%)</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Staffing Compliance Rate: 95.0% </a:t>
            </a:r>
            <a:r>
              <a:rPr lang="en-CA" sz="1200" dirty="0">
                <a:latin typeface="Times New Roman" panose="02020603050405020304" pitchFamily="18" charset="0"/>
                <a:cs typeface="Times New Roman" panose="02020603050405020304" pitchFamily="18" charset="0"/>
                <a:sym typeface="Wingdings" panose="05000000000000000000" pitchFamily="2" charset="2"/>
              </a:rPr>
              <a:t> </a:t>
            </a:r>
            <a:r>
              <a:rPr lang="en-CA" sz="1200" dirty="0">
                <a:latin typeface="Times New Roman" panose="02020603050405020304" pitchFamily="18" charset="0"/>
                <a:cs typeface="Times New Roman" panose="02020603050405020304" pitchFamily="18" charset="0"/>
              </a:rPr>
              <a:t>Misleading</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While we meet a bare-minimum legal requirement 95% of the time, our effective operational capacity is only 54% due to vacancies, leave, and training. This means on an average day, we are operating with nearly half our force unavailable</a:t>
            </a:r>
          </a:p>
          <a:p>
            <a:r>
              <a:rPr lang="en-CA" sz="1600" b="1" dirty="0">
                <a:latin typeface="Times New Roman" panose="02020603050405020304" pitchFamily="18" charset="0"/>
                <a:cs typeface="Times New Roman" panose="02020603050405020304" pitchFamily="18" charset="0"/>
              </a:rPr>
              <a:t>High Risk Periods</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High-Unavailability Months: August, September and October</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High-Unavailability Days: While criminal activity peaks on Fridays, our operational vulnerability is highest Monday-Thursday due to low officer availability. This mismatch requires strategic scheduling adjustments</a:t>
            </a:r>
          </a:p>
        </p:txBody>
      </p:sp>
    </p:spTree>
    <p:extLst>
      <p:ext uri="{BB962C8B-B14F-4D97-AF65-F5344CB8AC3E}">
        <p14:creationId xmlns:p14="http://schemas.microsoft.com/office/powerpoint/2010/main" val="849133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EDDB-75B7-F86E-9ACA-8010C023A45C}"/>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District 4 (Vaughan) is the Epicenter of Risk</a:t>
            </a:r>
          </a:p>
        </p:txBody>
      </p:sp>
      <p:sp>
        <p:nvSpPr>
          <p:cNvPr id="3" name="Date Placeholder 2">
            <a:extLst>
              <a:ext uri="{FF2B5EF4-FFF2-40B4-BE49-F238E27FC236}">
                <a16:creationId xmlns:a16="http://schemas.microsoft.com/office/drawing/2014/main" id="{ABE95676-6C09-A758-D68E-DC11F9B534C5}"/>
              </a:ext>
            </a:extLst>
          </p:cNvPr>
          <p:cNvSpPr>
            <a:spLocks noGrp="1"/>
          </p:cNvSpPr>
          <p:nvPr>
            <p:ph type="dt" sz="half" idx="10"/>
          </p:nvPr>
        </p:nvSpPr>
        <p:spPr/>
        <p:txBody>
          <a:bodyPr/>
          <a:lstStyle/>
          <a:p>
            <a:fld id="{CBA8526B-5913-4A31-BD69-2065E4B8809B}" type="datetime3">
              <a:rPr lang="en-US" smtClean="0"/>
              <a:t>28 November 2025</a:t>
            </a:fld>
            <a:endParaRPr lang="en-US"/>
          </a:p>
        </p:txBody>
      </p:sp>
      <p:sp>
        <p:nvSpPr>
          <p:cNvPr id="4" name="Footer Placeholder 3">
            <a:extLst>
              <a:ext uri="{FF2B5EF4-FFF2-40B4-BE49-F238E27FC236}">
                <a16:creationId xmlns:a16="http://schemas.microsoft.com/office/drawing/2014/main" id="{E67543A8-B6BE-944D-20BE-C32A09871020}"/>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104355CA-0E54-C74C-8A1F-7A8DC15CBFFF}"/>
              </a:ext>
            </a:extLst>
          </p:cNvPr>
          <p:cNvSpPr>
            <a:spLocks noGrp="1"/>
          </p:cNvSpPr>
          <p:nvPr>
            <p:ph type="sldNum" sz="quarter" idx="12"/>
          </p:nvPr>
        </p:nvSpPr>
        <p:spPr/>
        <p:txBody>
          <a:bodyPr/>
          <a:lstStyle/>
          <a:p>
            <a:fld id="{C1FF6DA9-008F-8B48-92A6-B652298478BF}" type="slidenum">
              <a:rPr lang="en-US" smtClean="0"/>
              <a:t>18</a:t>
            </a:fld>
            <a:endParaRPr lang="en-US" dirty="0"/>
          </a:p>
        </p:txBody>
      </p:sp>
      <p:pic>
        <p:nvPicPr>
          <p:cNvPr id="6" name="Picture 5">
            <a:extLst>
              <a:ext uri="{FF2B5EF4-FFF2-40B4-BE49-F238E27FC236}">
                <a16:creationId xmlns:a16="http://schemas.microsoft.com/office/drawing/2014/main" id="{E82EBC86-7BEC-B09A-87FA-A3F0C28ECBC6}"/>
              </a:ext>
            </a:extLst>
          </p:cNvPr>
          <p:cNvPicPr>
            <a:picLocks noChangeAspect="1"/>
          </p:cNvPicPr>
          <p:nvPr/>
        </p:nvPicPr>
        <p:blipFill>
          <a:blip r:embed="rId3"/>
          <a:stretch>
            <a:fillRect/>
          </a:stretch>
        </p:blipFill>
        <p:spPr>
          <a:xfrm>
            <a:off x="904875" y="1390650"/>
            <a:ext cx="6591299" cy="5032376"/>
          </a:xfrm>
          <a:prstGeom prst="rect">
            <a:avLst/>
          </a:prstGeom>
        </p:spPr>
      </p:pic>
      <p:sp>
        <p:nvSpPr>
          <p:cNvPr id="7" name="TextBox 6">
            <a:extLst>
              <a:ext uri="{FF2B5EF4-FFF2-40B4-BE49-F238E27FC236}">
                <a16:creationId xmlns:a16="http://schemas.microsoft.com/office/drawing/2014/main" id="{9222E446-9863-F8C4-AF44-7A1BFEEF50F7}"/>
              </a:ext>
            </a:extLst>
          </p:cNvPr>
          <p:cNvSpPr txBox="1"/>
          <p:nvPr/>
        </p:nvSpPr>
        <p:spPr>
          <a:xfrm>
            <a:off x="7791450" y="1289726"/>
            <a:ext cx="3889375" cy="5201424"/>
          </a:xfrm>
          <a:prstGeom prst="rect">
            <a:avLst/>
          </a:prstGeom>
          <a:noFill/>
        </p:spPr>
        <p:txBody>
          <a:bodyPr wrap="square">
            <a:spAutoFit/>
          </a:bodyPr>
          <a:lstStyle/>
          <a:p>
            <a:pPr>
              <a:spcBef>
                <a:spcPts val="600"/>
              </a:spcBef>
            </a:pPr>
            <a:r>
              <a:rPr lang="en-US" sz="1400" b="1" dirty="0">
                <a:latin typeface="Times New Roman" panose="02020603050405020304" pitchFamily="18" charset="0"/>
                <a:cs typeface="Times New Roman" panose="02020603050405020304" pitchFamily="18" charset="0"/>
              </a:rPr>
              <a:t>Data:</a:t>
            </a:r>
            <a:r>
              <a:rPr lang="en-US" sz="1400" dirty="0">
                <a:latin typeface="Times New Roman" panose="02020603050405020304" pitchFamily="18" charset="0"/>
                <a:cs typeface="Times New Roman" panose="02020603050405020304" pitchFamily="18" charset="0"/>
              </a:rPr>
              <a:t> </a:t>
            </a:r>
            <a:r>
              <a:rPr lang="en-CA" sz="1400" dirty="0">
                <a:solidFill>
                  <a:srgbClr val="0F1115"/>
                </a:solidFill>
                <a:latin typeface="Times New Roman" panose="02020603050405020304" pitchFamily="18" charset="0"/>
                <a:cs typeface="Times New Roman" panose="02020603050405020304" pitchFamily="18" charset="0"/>
              </a:rPr>
              <a:t>traffic, geographic, demographic, economic, weather, unemployment, youth population</a:t>
            </a:r>
            <a:endParaRPr lang="en-US" sz="1400" dirty="0">
              <a:latin typeface="Times New Roman" panose="02020603050405020304" pitchFamily="18" charset="0"/>
              <a:cs typeface="Times New Roman" panose="02020603050405020304" pitchFamily="18" charset="0"/>
            </a:endParaRPr>
          </a:p>
          <a:p>
            <a:pPr>
              <a:spcBef>
                <a:spcPts val="600"/>
              </a:spcBef>
            </a:pPr>
            <a:r>
              <a:rPr lang="en-US" sz="1400" b="1" dirty="0">
                <a:latin typeface="Times New Roman" panose="02020603050405020304" pitchFamily="18" charset="0"/>
                <a:cs typeface="Times New Roman" panose="02020603050405020304" pitchFamily="18" charset="0"/>
              </a:rPr>
              <a:t>Model:</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XGBoost</a:t>
            </a:r>
            <a:r>
              <a:rPr lang="en-US" sz="1400" dirty="0">
                <a:latin typeface="Times New Roman" panose="02020603050405020304" pitchFamily="18" charset="0"/>
                <a:cs typeface="Times New Roman" panose="02020603050405020304" pitchFamily="18" charset="0"/>
              </a:rPr>
              <a:t> for feature importance</a:t>
            </a:r>
          </a:p>
          <a:p>
            <a:pPr marL="36000">
              <a:spcBef>
                <a:spcPts val="600"/>
              </a:spcBef>
            </a:pPr>
            <a:r>
              <a:rPr lang="en-CA" sz="1400" b="1" dirty="0">
                <a:latin typeface="Times New Roman" panose="02020603050405020304" pitchFamily="18" charset="0"/>
                <a:cs typeface="Times New Roman" panose="02020603050405020304" pitchFamily="18" charset="0"/>
              </a:rPr>
              <a:t>Priority Assessment</a:t>
            </a: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100-point scale evaluating:</a:t>
            </a:r>
          </a:p>
          <a:p>
            <a:pPr marL="171450" lvl="1"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Crime growth &amp; volume</a:t>
            </a:r>
          </a:p>
          <a:p>
            <a:pPr marL="171450" lvl="1"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Type severity &amp; temporal concentration</a:t>
            </a:r>
          </a:p>
          <a:p>
            <a:pPr marL="171450" lvl="1"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Call-for-service load</a:t>
            </a:r>
          </a:p>
          <a:p>
            <a:pPr>
              <a:spcBef>
                <a:spcPts val="600"/>
              </a:spcBef>
            </a:pPr>
            <a:r>
              <a:rPr lang="en-US" sz="1400" b="1" dirty="0">
                <a:latin typeface="Times New Roman" panose="02020603050405020304" pitchFamily="18" charset="0"/>
                <a:cs typeface="Times New Roman" panose="02020603050405020304" pitchFamily="18" charset="0"/>
              </a:rPr>
              <a:t>Tier Definition:</a:t>
            </a:r>
          </a:p>
          <a:p>
            <a:pPr marL="171450" indent="-171450">
              <a:buFont typeface="Arial" panose="020B0604020202020204" pitchFamily="34" charset="0"/>
              <a:buChar char="•"/>
            </a:pPr>
            <a:r>
              <a:rPr lang="en-CA" sz="1200" b="1" dirty="0">
                <a:solidFill>
                  <a:srgbClr val="0F1115"/>
                </a:solidFill>
                <a:latin typeface="Times New Roman" panose="02020603050405020304" pitchFamily="18" charset="0"/>
                <a:cs typeface="Times New Roman" panose="02020603050405020304" pitchFamily="18" charset="0"/>
              </a:rPr>
              <a:t>High (70+): </a:t>
            </a:r>
            <a:r>
              <a:rPr lang="en-CA" sz="1200" dirty="0">
                <a:solidFill>
                  <a:srgbClr val="0F1115"/>
                </a:solidFill>
                <a:latin typeface="Times New Roman" panose="02020603050405020304" pitchFamily="18" charset="0"/>
                <a:cs typeface="Times New Roman" panose="02020603050405020304" pitchFamily="18" charset="0"/>
              </a:rPr>
              <a:t>Critical risk requiring immediate intervention</a:t>
            </a:r>
          </a:p>
          <a:p>
            <a:pPr marL="171450" indent="-171450">
              <a:buFont typeface="Arial" panose="020B0604020202020204" pitchFamily="34" charset="0"/>
              <a:buChar char="•"/>
            </a:pPr>
            <a:r>
              <a:rPr lang="en-CA" sz="1200" b="1" dirty="0">
                <a:solidFill>
                  <a:srgbClr val="0F1115"/>
                </a:solidFill>
                <a:latin typeface="Times New Roman" panose="02020603050405020304" pitchFamily="18" charset="0"/>
                <a:cs typeface="Times New Roman" panose="02020603050405020304" pitchFamily="18" charset="0"/>
              </a:rPr>
              <a:t>Medium (60-69): </a:t>
            </a:r>
            <a:r>
              <a:rPr lang="en-CA" sz="1200" dirty="0">
                <a:solidFill>
                  <a:srgbClr val="0F1115"/>
                </a:solidFill>
                <a:latin typeface="Times New Roman" panose="02020603050405020304" pitchFamily="18" charset="0"/>
                <a:cs typeface="Times New Roman" panose="02020603050405020304" pitchFamily="18" charset="0"/>
              </a:rPr>
              <a:t>Elevated risk requiring monitoring and prevention</a:t>
            </a:r>
          </a:p>
          <a:p>
            <a:pPr marL="171450" indent="-171450">
              <a:buFont typeface="Arial" panose="020B0604020202020204" pitchFamily="34" charset="0"/>
              <a:buChar char="•"/>
            </a:pPr>
            <a:r>
              <a:rPr lang="en-CA" sz="1200" b="1" dirty="0">
                <a:solidFill>
                  <a:srgbClr val="0F1115"/>
                </a:solidFill>
                <a:latin typeface="Times New Roman" panose="02020603050405020304" pitchFamily="18" charset="0"/>
                <a:cs typeface="Times New Roman" panose="02020603050405020304" pitchFamily="18" charset="0"/>
              </a:rPr>
              <a:t>Low (&lt;60): </a:t>
            </a:r>
            <a:r>
              <a:rPr lang="en-CA" sz="1200" dirty="0">
                <a:solidFill>
                  <a:srgbClr val="0F1115"/>
                </a:solidFill>
                <a:latin typeface="Times New Roman" panose="02020603050405020304" pitchFamily="18" charset="0"/>
                <a:cs typeface="Times New Roman" panose="02020603050405020304" pitchFamily="18" charset="0"/>
              </a:rPr>
              <a:t>Stable, standard patrol levels sufficient</a:t>
            </a:r>
            <a:r>
              <a:rPr lang="en-US" sz="1200" dirty="0">
                <a:solidFill>
                  <a:srgbClr val="0F1115"/>
                </a:solidFill>
                <a:latin typeface="Times New Roman" panose="02020603050405020304" pitchFamily="18" charset="0"/>
                <a:cs typeface="Times New Roman" panose="02020603050405020304" pitchFamily="18" charset="0"/>
              </a:rPr>
              <a:t> </a:t>
            </a:r>
            <a:endParaRPr lang="en-CA" sz="1200" dirty="0">
              <a:solidFill>
                <a:srgbClr val="0F1115"/>
              </a:solidFill>
              <a:latin typeface="Times New Roman" panose="02020603050405020304" pitchFamily="18" charset="0"/>
              <a:cs typeface="Times New Roman" panose="02020603050405020304" pitchFamily="18" charset="0"/>
            </a:endParaRPr>
          </a:p>
          <a:p>
            <a:pPr>
              <a:spcBef>
                <a:spcPts val="600"/>
              </a:spcBef>
            </a:pPr>
            <a:r>
              <a:rPr lang="en-CA" sz="1400" b="1" dirty="0">
                <a:latin typeface="Times New Roman" panose="02020603050405020304" pitchFamily="18" charset="0"/>
                <a:cs typeface="Times New Roman" panose="02020603050405020304" pitchFamily="18" charset="0"/>
              </a:rPr>
              <a:t>Key Insights</a:t>
            </a:r>
            <a:endParaRPr lang="en-CA"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This scoring system allows us to move beyond simple crime counts and focus resources on areas with the most severe and concentrated threats, such as District 4</a:t>
            </a: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The crisis in District 4 is not just high crime volume, but a dangerous mismatch between criminal activity patterns (evenings, weekends) and officer availability (weekday vulnerability)</a:t>
            </a: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The data confirms that District 4 is not just a hotspot, but a systemic outlier requiring a disproportional share of resources</a:t>
            </a:r>
          </a:p>
        </p:txBody>
      </p:sp>
    </p:spTree>
    <p:extLst>
      <p:ext uri="{BB962C8B-B14F-4D97-AF65-F5344CB8AC3E}">
        <p14:creationId xmlns:p14="http://schemas.microsoft.com/office/powerpoint/2010/main" val="304018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30FB-39C0-F46A-5F1F-97F07C4143E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EC2F6C-D543-622F-A1D1-DE0A58DB7E09}"/>
              </a:ext>
            </a:extLst>
          </p:cNvPr>
          <p:cNvSpPr txBox="1"/>
          <p:nvPr/>
        </p:nvSpPr>
        <p:spPr>
          <a:xfrm>
            <a:off x="2627745" y="274321"/>
            <a:ext cx="6936514"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Strategic Recommendations</a:t>
            </a:r>
          </a:p>
        </p:txBody>
      </p:sp>
      <p:sp>
        <p:nvSpPr>
          <p:cNvPr id="2" name="Date Placeholder 1">
            <a:extLst>
              <a:ext uri="{FF2B5EF4-FFF2-40B4-BE49-F238E27FC236}">
                <a16:creationId xmlns:a16="http://schemas.microsoft.com/office/drawing/2014/main" id="{1B192E4F-AE93-E29A-20EA-A2E1339929F1}"/>
              </a:ext>
            </a:extLst>
          </p:cNvPr>
          <p:cNvSpPr>
            <a:spLocks noGrp="1"/>
          </p:cNvSpPr>
          <p:nvPr>
            <p:ph type="dt" sz="half" idx="10"/>
          </p:nvPr>
        </p:nvSpPr>
        <p:spPr/>
        <p:txBody>
          <a:bodyPr/>
          <a:lstStyle/>
          <a:p>
            <a:fld id="{9907EC0E-FFC0-4DAD-A328-A2D9C6092260}" type="datetime3">
              <a:rPr lang="en-US" smtClean="0"/>
              <a:t>28 November 2025</a:t>
            </a:fld>
            <a:endParaRPr lang="en-US"/>
          </a:p>
        </p:txBody>
      </p:sp>
      <p:sp>
        <p:nvSpPr>
          <p:cNvPr id="9" name="Footer Placeholder 8">
            <a:extLst>
              <a:ext uri="{FF2B5EF4-FFF2-40B4-BE49-F238E27FC236}">
                <a16:creationId xmlns:a16="http://schemas.microsoft.com/office/drawing/2014/main" id="{B7733991-E500-288A-E8F8-365610772DAD}"/>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20746FD3-A2CB-1F53-0B81-E5ECB6D0BCB0}"/>
              </a:ext>
            </a:extLst>
          </p:cNvPr>
          <p:cNvSpPr>
            <a:spLocks noGrp="1"/>
          </p:cNvSpPr>
          <p:nvPr>
            <p:ph type="sldNum" sz="quarter" idx="12"/>
          </p:nvPr>
        </p:nvSpPr>
        <p:spPr/>
        <p:txBody>
          <a:bodyPr/>
          <a:lstStyle/>
          <a:p>
            <a:fld id="{C1FF6DA9-008F-8B48-92A6-B652298478BF}" type="slidenum">
              <a:rPr lang="en-US" smtClean="0"/>
              <a:t>19</a:t>
            </a:fld>
            <a:endParaRPr lang="en-US"/>
          </a:p>
        </p:txBody>
      </p:sp>
      <p:sp>
        <p:nvSpPr>
          <p:cNvPr id="4" name="TextBox 11">
            <a:extLst>
              <a:ext uri="{FF2B5EF4-FFF2-40B4-BE49-F238E27FC236}">
                <a16:creationId xmlns:a16="http://schemas.microsoft.com/office/drawing/2014/main" id="{9EDF54D2-080C-AE56-50F5-C0C227E4EE5C}"/>
              </a:ext>
            </a:extLst>
          </p:cNvPr>
          <p:cNvSpPr txBox="1"/>
          <p:nvPr/>
        </p:nvSpPr>
        <p:spPr>
          <a:xfrm>
            <a:off x="852488" y="1445851"/>
            <a:ext cx="10487024" cy="353943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buFont typeface="+mj-lt"/>
              <a:buAutoNum type="arabicPeriod"/>
            </a:pPr>
            <a:r>
              <a:rPr lang="en-CA" sz="2800" b="1" dirty="0">
                <a:latin typeface="Times New Roman" panose="02020603050405020304" pitchFamily="18" charset="0"/>
                <a:cs typeface="Times New Roman" panose="02020603050405020304" pitchFamily="18" charset="0"/>
              </a:rPr>
              <a:t>Immediate Tactical Surge:</a:t>
            </a:r>
            <a:r>
              <a:rPr lang="en-CA" sz="2800" dirty="0">
                <a:latin typeface="Times New Roman" panose="02020603050405020304" pitchFamily="18" charset="0"/>
                <a:cs typeface="Times New Roman" panose="02020603050405020304" pitchFamily="18" charset="0"/>
              </a:rPr>
              <a:t> Deploy resources to District 4 to combat organized crime and gun violence.</a:t>
            </a:r>
          </a:p>
          <a:p>
            <a:pPr marL="342900" indent="-342900">
              <a:buFont typeface="+mj-lt"/>
              <a:buAutoNum type="arabicPeriod"/>
            </a:pPr>
            <a:endParaRPr lang="en-CA" sz="2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CA" sz="2800" b="1" dirty="0">
                <a:latin typeface="Times New Roman" panose="02020603050405020304" pitchFamily="18" charset="0"/>
                <a:cs typeface="Times New Roman" panose="02020603050405020304" pitchFamily="18" charset="0"/>
              </a:rPr>
              <a:t>Proactive Staffing Strategy:</a:t>
            </a:r>
            <a:r>
              <a:rPr lang="en-CA" sz="2800" dirty="0">
                <a:latin typeface="Times New Roman" panose="02020603050405020304" pitchFamily="18" charset="0"/>
                <a:cs typeface="Times New Roman" panose="02020603050405020304" pitchFamily="18" charset="0"/>
              </a:rPr>
              <a:t> Implement strategic shift bidding to cover weekday vulnerability and the Summer Surge Plan.</a:t>
            </a:r>
          </a:p>
          <a:p>
            <a:pPr marL="342900" indent="-342900">
              <a:buFont typeface="+mj-lt"/>
              <a:buAutoNum type="arabicPeriod"/>
            </a:pPr>
            <a:endParaRPr lang="en-CA" sz="2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CA" sz="2800" b="1" dirty="0">
                <a:latin typeface="Times New Roman" panose="02020603050405020304" pitchFamily="18" charset="0"/>
                <a:cs typeface="Times New Roman" panose="02020603050405020304" pitchFamily="18" charset="0"/>
              </a:rPr>
              <a:t>Long-Term System Optimization:</a:t>
            </a:r>
            <a:r>
              <a:rPr lang="en-CA" sz="2800" dirty="0">
                <a:latin typeface="Times New Roman" panose="02020603050405020304" pitchFamily="18" charset="0"/>
                <a:cs typeface="Times New Roman" panose="02020603050405020304" pitchFamily="18" charset="0"/>
              </a:rPr>
              <a:t> Use the forecasted 2026 trend to advocate for sustained investment in prevention and data monitoring.</a:t>
            </a:r>
          </a:p>
        </p:txBody>
      </p:sp>
    </p:spTree>
    <p:extLst>
      <p:ext uri="{BB962C8B-B14F-4D97-AF65-F5344CB8AC3E}">
        <p14:creationId xmlns:p14="http://schemas.microsoft.com/office/powerpoint/2010/main" val="391233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346B2-4E18-969D-6D18-7DC12E07E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62D8C-BB7F-1332-342B-C59800B8B8A9}"/>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Executive Summary</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0CE27BBC-13CF-F098-7768-0AC8A7B466C7}"/>
              </a:ext>
            </a:extLst>
          </p:cNvPr>
          <p:cNvSpPr>
            <a:spLocks noGrp="1"/>
          </p:cNvSpPr>
          <p:nvPr>
            <p:ph type="dt" sz="half" idx="10"/>
          </p:nvPr>
        </p:nvSpPr>
        <p:spPr/>
        <p:txBody>
          <a:bodyPr/>
          <a:lstStyle/>
          <a:p>
            <a:fld id="{8E99C372-669C-479C-AE20-4B4AC775D79D}" type="datetime3">
              <a:rPr lang="en-US" smtClean="0"/>
              <a:t>28 November 2025</a:t>
            </a:fld>
            <a:endParaRPr lang="en-US"/>
          </a:p>
        </p:txBody>
      </p:sp>
      <p:sp>
        <p:nvSpPr>
          <p:cNvPr id="11" name="Footer Placeholder 10">
            <a:extLst>
              <a:ext uri="{FF2B5EF4-FFF2-40B4-BE49-F238E27FC236}">
                <a16:creationId xmlns:a16="http://schemas.microsoft.com/office/drawing/2014/main" id="{76EAECC0-2B04-DACB-5141-7641DCF12E56}"/>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FEBB3907-D309-D7EB-36C6-C267C5A63763}"/>
              </a:ext>
            </a:extLst>
          </p:cNvPr>
          <p:cNvSpPr>
            <a:spLocks noGrp="1"/>
          </p:cNvSpPr>
          <p:nvPr>
            <p:ph type="sldNum" sz="quarter" idx="12"/>
          </p:nvPr>
        </p:nvSpPr>
        <p:spPr/>
        <p:txBody>
          <a:bodyPr/>
          <a:lstStyle/>
          <a:p>
            <a:fld id="{C1FF6DA9-008F-8B48-92A6-B652298478BF}" type="slidenum">
              <a:rPr lang="en-US" smtClean="0"/>
              <a:t>2</a:t>
            </a:fld>
            <a:endParaRPr lang="en-US"/>
          </a:p>
        </p:txBody>
      </p:sp>
      <p:sp>
        <p:nvSpPr>
          <p:cNvPr id="13" name="TextBox 12">
            <a:extLst>
              <a:ext uri="{FF2B5EF4-FFF2-40B4-BE49-F238E27FC236}">
                <a16:creationId xmlns:a16="http://schemas.microsoft.com/office/drawing/2014/main" id="{E8F72CDC-44FD-EF45-3222-0222AB5D1D78}"/>
              </a:ext>
            </a:extLst>
          </p:cNvPr>
          <p:cNvSpPr txBox="1"/>
          <p:nvPr/>
        </p:nvSpPr>
        <p:spPr>
          <a:xfrm>
            <a:off x="325820" y="1557541"/>
            <a:ext cx="11540359" cy="4239622"/>
          </a:xfrm>
          <a:prstGeom prst="rect">
            <a:avLst/>
          </a:prstGeom>
          <a:noFill/>
        </p:spPr>
        <p:txBody>
          <a:bodyPr wrap="square">
            <a:spAutoFit/>
          </a:bodyPr>
          <a:lstStyle/>
          <a:p>
            <a:pPr marL="0" lvl="1">
              <a:spcBef>
                <a:spcPts val="300"/>
              </a:spcBef>
              <a:spcAft>
                <a:spcPts val="300"/>
              </a:spcAft>
            </a:pPr>
            <a:r>
              <a:rPr lang="en-CA" sz="3600" b="1" dirty="0">
                <a:solidFill>
                  <a:srgbClr val="FF0000"/>
                </a:solidFill>
                <a:latin typeface="Times New Roman" panose="02020603050405020304" pitchFamily="18" charset="0"/>
                <a:cs typeface="Times New Roman" panose="02020603050405020304" pitchFamily="18" charset="0"/>
              </a:rPr>
              <a:t>!</a:t>
            </a:r>
            <a:r>
              <a:rPr lang="en-CA" sz="3600" dirty="0">
                <a:solidFill>
                  <a:srgbClr val="FF0000"/>
                </a:solidFill>
                <a:latin typeface="Times New Roman" panose="02020603050405020304" pitchFamily="18" charset="0"/>
                <a:cs typeface="Times New Roman" panose="02020603050405020304" pitchFamily="18" charset="0"/>
              </a:rPr>
              <a:t> </a:t>
            </a:r>
            <a:r>
              <a:rPr lang="en-CA" sz="2400" b="1" dirty="0">
                <a:latin typeface="Times New Roman" panose="02020603050405020304" pitchFamily="18" charset="0"/>
                <a:cs typeface="Times New Roman" panose="02020603050405020304" pitchFamily="18" charset="0"/>
              </a:rPr>
              <a:t>District 4 (Vaughan) is in a state of chronic operational crisis, with 54% officer availability rate, making it the epicenter of crime surge driven by organized crime and gun violence. This demands an immediate, targeted resource surge</a:t>
            </a:r>
            <a:endParaRPr lang="en-CA" sz="2400" b="1" dirty="0">
              <a:solidFill>
                <a:srgbClr val="0F1115"/>
              </a:solidFill>
              <a:latin typeface="Times New Roman" panose="02020603050405020304" pitchFamily="18" charset="0"/>
              <a:cs typeface="Times New Roman" panose="02020603050405020304" pitchFamily="18" charset="0"/>
            </a:endParaRPr>
          </a:p>
          <a:p>
            <a:pPr marL="0" lvl="1">
              <a:spcBef>
                <a:spcPts val="2400"/>
              </a:spcBef>
              <a:spcAft>
                <a:spcPts val="300"/>
              </a:spcAft>
            </a:pPr>
            <a:r>
              <a:rPr lang="en-CA" sz="2400" b="1" dirty="0">
                <a:solidFill>
                  <a:srgbClr val="0F1115"/>
                </a:solidFill>
                <a:latin typeface="Times New Roman" panose="02020603050405020304" pitchFamily="18" charset="0"/>
                <a:cs typeface="Times New Roman" panose="02020603050405020304" pitchFamily="18" charset="0"/>
              </a:rPr>
              <a:t>Data</a:t>
            </a:r>
          </a:p>
          <a:p>
            <a:pPr marL="285750" lvl="1" indent="-285750">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To understand the why behind the crime numbers, we built a holistic data foundation. This allows us to move beyond simple counts and diagnose the systemic pressures driving the surge, which is critical for designing effective solutions</a:t>
            </a:r>
          </a:p>
          <a:p>
            <a:pPr marL="0" lvl="1">
              <a:spcBef>
                <a:spcPts val="300"/>
              </a:spcBef>
              <a:spcAft>
                <a:spcPts val="300"/>
              </a:spcAft>
            </a:pPr>
            <a:r>
              <a:rPr lang="en-CA" sz="2400" b="1" dirty="0">
                <a:solidFill>
                  <a:srgbClr val="0F1115"/>
                </a:solidFill>
                <a:latin typeface="Times New Roman" panose="02020603050405020304" pitchFamily="18" charset="0"/>
                <a:cs typeface="Times New Roman" panose="02020603050405020304" pitchFamily="18" charset="0"/>
              </a:rPr>
              <a:t>Solution</a:t>
            </a:r>
          </a:p>
          <a:p>
            <a:pPr marL="342900" lvl="1" indent="-342900">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A dual-pronged plan to combat the immediate 2024 surge in District 4 while implementing long-term strategies to stabilize the underlying growth trend forecasted for 2026.</a:t>
            </a:r>
          </a:p>
        </p:txBody>
      </p:sp>
    </p:spTree>
    <p:extLst>
      <p:ext uri="{BB962C8B-B14F-4D97-AF65-F5344CB8AC3E}">
        <p14:creationId xmlns:p14="http://schemas.microsoft.com/office/powerpoint/2010/main" val="2379976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5F8E7-EFCF-1155-E0AA-89A907938B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24E1F1-754E-2904-EFBB-CA2DFDEB112F}"/>
              </a:ext>
            </a:extLst>
          </p:cNvPr>
          <p:cNvSpPr txBox="1"/>
          <p:nvPr/>
        </p:nvSpPr>
        <p:spPr>
          <a:xfrm>
            <a:off x="3213132" y="274321"/>
            <a:ext cx="5765745"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Learn More &amp; Contact</a:t>
            </a:r>
            <a:endParaRPr sz="44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F199E256-DC05-1725-18BB-CCB44F9EAD54}"/>
              </a:ext>
            </a:extLst>
          </p:cNvPr>
          <p:cNvSpPr>
            <a:spLocks noGrp="1"/>
          </p:cNvSpPr>
          <p:nvPr>
            <p:ph type="dt" sz="half" idx="10"/>
          </p:nvPr>
        </p:nvSpPr>
        <p:spPr/>
        <p:txBody>
          <a:bodyPr/>
          <a:lstStyle/>
          <a:p>
            <a:fld id="{2BBDE202-2122-4B41-99F3-A95E29B999DB}" type="datetime3">
              <a:rPr lang="en-US" smtClean="0"/>
              <a:t>28 November 2025</a:t>
            </a:fld>
            <a:endParaRPr lang="en-US"/>
          </a:p>
        </p:txBody>
      </p:sp>
      <p:sp>
        <p:nvSpPr>
          <p:cNvPr id="9" name="Footer Placeholder 8">
            <a:extLst>
              <a:ext uri="{FF2B5EF4-FFF2-40B4-BE49-F238E27FC236}">
                <a16:creationId xmlns:a16="http://schemas.microsoft.com/office/drawing/2014/main" id="{1C80E8F4-82CE-F399-CA33-73748D2344D2}"/>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B365C097-B213-B881-7094-E397C6B3D631}"/>
              </a:ext>
            </a:extLst>
          </p:cNvPr>
          <p:cNvSpPr>
            <a:spLocks noGrp="1"/>
          </p:cNvSpPr>
          <p:nvPr>
            <p:ph type="sldNum" sz="quarter" idx="12"/>
          </p:nvPr>
        </p:nvSpPr>
        <p:spPr/>
        <p:txBody>
          <a:bodyPr/>
          <a:lstStyle/>
          <a:p>
            <a:fld id="{C1FF6DA9-008F-8B48-92A6-B652298478BF}" type="slidenum">
              <a:rPr lang="en-US" smtClean="0"/>
              <a:t>20</a:t>
            </a:fld>
            <a:endParaRPr lang="en-US"/>
          </a:p>
        </p:txBody>
      </p:sp>
      <p:sp>
        <p:nvSpPr>
          <p:cNvPr id="6" name="TextBox 5">
            <a:extLst>
              <a:ext uri="{FF2B5EF4-FFF2-40B4-BE49-F238E27FC236}">
                <a16:creationId xmlns:a16="http://schemas.microsoft.com/office/drawing/2014/main" id="{9DAE124F-398E-2BF2-91CF-856D98BBD4C6}"/>
              </a:ext>
            </a:extLst>
          </p:cNvPr>
          <p:cNvSpPr txBox="1"/>
          <p:nvPr/>
        </p:nvSpPr>
        <p:spPr>
          <a:xfrm>
            <a:off x="1392884" y="913130"/>
            <a:ext cx="10189516" cy="586487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Download this Presentation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CA" dirty="0">
                <a:latin typeface="Times New Roman" panose="02020603050405020304" pitchFamily="18" charset="0"/>
                <a:cs typeface="Times New Roman" panose="02020603050405020304" pitchFamily="18" charset="0"/>
              </a:rPr>
              <a:t>Download Full Presentation:</a:t>
            </a: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Or visit: </a:t>
            </a:r>
            <a:r>
              <a:rPr lang="en-US" dirty="0">
                <a:latin typeface="Times New Roman" panose="02020603050405020304" pitchFamily="18" charset="0"/>
                <a:cs typeface="Times New Roman" panose="02020603050405020304" pitchFamily="18" charset="0"/>
                <a:hlinkClick r:id="rId3"/>
              </a:rPr>
              <a:t>https://github.com/fuxima/YRP/blob/main/YorkRegionCrimeAnalysis.pptx</a:t>
            </a:r>
            <a:r>
              <a:rPr lang="en-US" dirty="0">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View Full Project and Code</a:t>
            </a:r>
          </a:p>
          <a:p>
            <a:pPr lvl="2">
              <a:lnSpc>
                <a:spcPct val="150000"/>
              </a:lnSpc>
            </a:pPr>
            <a:endParaRPr lang="en-CA" dirty="0">
              <a:latin typeface="Times New Roman" panose="02020603050405020304" pitchFamily="18" charset="0"/>
              <a:cs typeface="Times New Roman" panose="02020603050405020304" pitchFamily="18" charset="0"/>
            </a:endParaRPr>
          </a:p>
          <a:p>
            <a:pPr lvl="2">
              <a:lnSpc>
                <a:spcPct val="150000"/>
              </a:lnSpc>
            </a:pPr>
            <a:r>
              <a:rPr lang="en-CA" dirty="0">
                <a:latin typeface="Times New Roman" panose="02020603050405020304" pitchFamily="18" charset="0"/>
                <a:cs typeface="Times New Roman" panose="02020603050405020304" pitchFamily="18" charset="0"/>
              </a:rPr>
              <a:t>View Project on GitHub</a:t>
            </a:r>
            <a:r>
              <a:rPr lang="en-US" dirty="0">
                <a:latin typeface="Times New Roman" panose="02020603050405020304" pitchFamily="18" charset="0"/>
                <a:cs typeface="Times New Roman" panose="02020603050405020304" pitchFamily="18" charset="0"/>
              </a:rPr>
              <a:t>:</a:t>
            </a:r>
          </a:p>
          <a:p>
            <a:pPr lvl="2">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dirty="0"/>
              <a:t>		</a:t>
            </a:r>
            <a:r>
              <a:rPr lang="en-US" dirty="0">
                <a:latin typeface="Times New Roman" panose="02020603050405020304" pitchFamily="18" charset="0"/>
                <a:cs typeface="Times New Roman" panose="02020603050405020304" pitchFamily="18" charset="0"/>
              </a:rPr>
              <a:t>Or visit:  </a:t>
            </a:r>
            <a:r>
              <a:rPr lang="en-US" dirty="0">
                <a:latin typeface="Times New Roman" panose="02020603050405020304" pitchFamily="18" charset="0"/>
                <a:cs typeface="Times New Roman" panose="02020603050405020304" pitchFamily="18" charset="0"/>
                <a:hlinkClick r:id="rId4"/>
              </a:rPr>
              <a:t>https://github.com/fuxima/YRP</a:t>
            </a: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Contact: </a:t>
            </a:r>
            <a:r>
              <a:rPr lang="en-US" dirty="0">
                <a:latin typeface="Times New Roman" panose="02020603050405020304" pitchFamily="18" charset="0"/>
                <a:cs typeface="Times New Roman" panose="02020603050405020304" pitchFamily="18" charset="0"/>
              </a:rPr>
              <a:t>	Email: </a:t>
            </a:r>
            <a:r>
              <a:rPr lang="en-US" dirty="0">
                <a:latin typeface="Times New Roman" panose="02020603050405020304" pitchFamily="18" charset="0"/>
                <a:cs typeface="Times New Roman" panose="02020603050405020304" pitchFamily="18" charset="0"/>
                <a:hlinkClick r:id="rId5"/>
              </a:rPr>
              <a:t>fuxi.ma@outlook.com</a:t>
            </a: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v"/>
            </a:pPr>
            <a:r>
              <a:rPr lang="en-CA" i="1" dirty="0"/>
              <a:t>This analysis was conducted independently and is not an official publication of the York Regional Police</a:t>
            </a:r>
            <a:endParaRPr lang="en-US" i="1" dirty="0">
              <a:latin typeface="Times New Roman" panose="02020603050405020304" pitchFamily="18" charset="0"/>
              <a:cs typeface="Times New Roman" panose="02020603050405020304" pitchFamily="18" charset="0"/>
            </a:endParaRPr>
          </a:p>
        </p:txBody>
      </p:sp>
      <p:pic>
        <p:nvPicPr>
          <p:cNvPr id="8" name="Picture 7" descr="A qr code with purple border&#10;&#10;AI-generated content may be incorrect.">
            <a:extLst>
              <a:ext uri="{FF2B5EF4-FFF2-40B4-BE49-F238E27FC236}">
                <a16:creationId xmlns:a16="http://schemas.microsoft.com/office/drawing/2014/main" id="{DC1F4CC9-B331-CF9D-12AF-ED5B1EE15658}"/>
              </a:ext>
            </a:extLst>
          </p:cNvPr>
          <p:cNvPicPr>
            <a:picLocks noChangeAspect="1"/>
          </p:cNvPicPr>
          <p:nvPr/>
        </p:nvPicPr>
        <p:blipFill>
          <a:blip r:embed="rId6"/>
          <a:stretch>
            <a:fillRect/>
          </a:stretch>
        </p:blipFill>
        <p:spPr>
          <a:xfrm>
            <a:off x="4757591" y="1821959"/>
            <a:ext cx="784225" cy="756576"/>
          </a:xfrm>
          <a:prstGeom prst="rect">
            <a:avLst/>
          </a:prstGeom>
        </p:spPr>
      </p:pic>
      <p:pic>
        <p:nvPicPr>
          <p:cNvPr id="13" name="Picture 12" descr="A qr code with purple border&#10;&#10;AI-generated content may be incorrect.">
            <a:extLst>
              <a:ext uri="{FF2B5EF4-FFF2-40B4-BE49-F238E27FC236}">
                <a16:creationId xmlns:a16="http://schemas.microsoft.com/office/drawing/2014/main" id="{CECF09DE-16E5-47A7-F1B9-9C897D4EC458}"/>
              </a:ext>
            </a:extLst>
          </p:cNvPr>
          <p:cNvPicPr>
            <a:picLocks noChangeAspect="1"/>
          </p:cNvPicPr>
          <p:nvPr/>
        </p:nvPicPr>
        <p:blipFill>
          <a:blip r:embed="rId7"/>
          <a:stretch>
            <a:fillRect/>
          </a:stretch>
        </p:blipFill>
        <p:spPr>
          <a:xfrm flipV="1">
            <a:off x="4788943" y="4054400"/>
            <a:ext cx="775190" cy="764923"/>
          </a:xfrm>
          <a:prstGeom prst="rect">
            <a:avLst/>
          </a:prstGeom>
        </p:spPr>
      </p:pic>
    </p:spTree>
    <p:extLst>
      <p:ext uri="{BB962C8B-B14F-4D97-AF65-F5344CB8AC3E}">
        <p14:creationId xmlns:p14="http://schemas.microsoft.com/office/powerpoint/2010/main" val="3689265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Table of Contents</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65E4D7AC-74F5-53A4-15D9-D71F961A5769}"/>
              </a:ext>
            </a:extLst>
          </p:cNvPr>
          <p:cNvSpPr>
            <a:spLocks noGrp="1"/>
          </p:cNvSpPr>
          <p:nvPr>
            <p:ph type="dt" sz="half" idx="10"/>
          </p:nvPr>
        </p:nvSpPr>
        <p:spPr/>
        <p:txBody>
          <a:bodyPr/>
          <a:lstStyle/>
          <a:p>
            <a:fld id="{2EC6F790-6FF3-446A-870A-D3E7CFED8F65}" type="datetime3">
              <a:rPr lang="en-US" smtClean="0"/>
              <a:t>28 November 2025</a:t>
            </a:fld>
            <a:endParaRPr lang="en-US"/>
          </a:p>
        </p:txBody>
      </p:sp>
      <p:sp>
        <p:nvSpPr>
          <p:cNvPr id="11" name="Footer Placeholder 10">
            <a:extLst>
              <a:ext uri="{FF2B5EF4-FFF2-40B4-BE49-F238E27FC236}">
                <a16:creationId xmlns:a16="http://schemas.microsoft.com/office/drawing/2014/main" id="{E4693392-E5C7-DF8D-8C11-8658817EC4FA}"/>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4D7AE776-78FB-7408-892C-85F4B6D74367}"/>
              </a:ext>
            </a:extLst>
          </p:cNvPr>
          <p:cNvSpPr>
            <a:spLocks noGrp="1"/>
          </p:cNvSpPr>
          <p:nvPr>
            <p:ph type="sldNum" sz="quarter" idx="12"/>
          </p:nvPr>
        </p:nvSpPr>
        <p:spPr/>
        <p:txBody>
          <a:bodyPr/>
          <a:lstStyle/>
          <a:p>
            <a:fld id="{C1FF6DA9-008F-8B48-92A6-B652298478BF}" type="slidenum">
              <a:rPr lang="en-US" smtClean="0"/>
              <a:t>3</a:t>
            </a:fld>
            <a:endParaRPr lang="en-US"/>
          </a:p>
        </p:txBody>
      </p:sp>
      <p:sp>
        <p:nvSpPr>
          <p:cNvPr id="4" name="TextBox 3">
            <a:extLst>
              <a:ext uri="{FF2B5EF4-FFF2-40B4-BE49-F238E27FC236}">
                <a16:creationId xmlns:a16="http://schemas.microsoft.com/office/drawing/2014/main" id="{05DDC7B5-620F-4E22-01D5-4E0C8C1F57C3}"/>
              </a:ext>
            </a:extLst>
          </p:cNvPr>
          <p:cNvSpPr txBox="1"/>
          <p:nvPr/>
        </p:nvSpPr>
        <p:spPr>
          <a:xfrm>
            <a:off x="3048000" y="1293940"/>
            <a:ext cx="6096000" cy="3540777"/>
          </a:xfrm>
          <a:prstGeom prst="rect">
            <a:avLst/>
          </a:prstGeom>
          <a:noFill/>
        </p:spPr>
        <p:txBody>
          <a:bodyPr wrap="square">
            <a:spAutoFit/>
          </a:bodyPr>
          <a:lstStyle/>
          <a:p>
            <a:pPr>
              <a:lnSpc>
                <a:spcPct val="115000"/>
              </a:lnSpc>
              <a:spcAft>
                <a:spcPts val="800"/>
              </a:spcAft>
              <a:buNone/>
            </a:pPr>
            <a:r>
              <a:rPr lang="en-CA"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CA"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Data Foundation</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Crime Trends &amp; Patterns</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Diagnosing the 2024 Crisis</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Forecasting the Future Threat for 2026</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Spotlight on District 4 (Vaughan)</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Our Strategic Action Plan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53E7-2C6D-8DD6-413C-C5B8FE87D440}"/>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Crime Trend (Temporal Patterns)</a:t>
            </a:r>
          </a:p>
        </p:txBody>
      </p:sp>
      <p:sp>
        <p:nvSpPr>
          <p:cNvPr id="3" name="Date Placeholder 2">
            <a:extLst>
              <a:ext uri="{FF2B5EF4-FFF2-40B4-BE49-F238E27FC236}">
                <a16:creationId xmlns:a16="http://schemas.microsoft.com/office/drawing/2014/main" id="{0F3F49C6-B877-9FD1-F79F-1E789B503668}"/>
              </a:ext>
            </a:extLst>
          </p:cNvPr>
          <p:cNvSpPr>
            <a:spLocks noGrp="1"/>
          </p:cNvSpPr>
          <p:nvPr>
            <p:ph type="dt" sz="half" idx="10"/>
          </p:nvPr>
        </p:nvSpPr>
        <p:spPr/>
        <p:txBody>
          <a:bodyPr/>
          <a:lstStyle/>
          <a:p>
            <a:fld id="{CBA8526B-5913-4A31-BD69-2065E4B8809B}" type="datetime3">
              <a:rPr lang="en-US" smtClean="0"/>
              <a:t>28 November 2025</a:t>
            </a:fld>
            <a:endParaRPr lang="en-US" dirty="0"/>
          </a:p>
        </p:txBody>
      </p:sp>
      <p:sp>
        <p:nvSpPr>
          <p:cNvPr id="4" name="Footer Placeholder 3">
            <a:extLst>
              <a:ext uri="{FF2B5EF4-FFF2-40B4-BE49-F238E27FC236}">
                <a16:creationId xmlns:a16="http://schemas.microsoft.com/office/drawing/2014/main" id="{4A18025F-28AE-5BB1-4327-BEE2ECFD9D25}"/>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884A8B44-D74F-5AB3-240F-12FE6C5601D1}"/>
              </a:ext>
            </a:extLst>
          </p:cNvPr>
          <p:cNvSpPr>
            <a:spLocks noGrp="1"/>
          </p:cNvSpPr>
          <p:nvPr>
            <p:ph type="sldNum" sz="quarter" idx="12"/>
          </p:nvPr>
        </p:nvSpPr>
        <p:spPr/>
        <p:txBody>
          <a:bodyPr/>
          <a:lstStyle/>
          <a:p>
            <a:fld id="{C1FF6DA9-008F-8B48-92A6-B652298478BF}" type="slidenum">
              <a:rPr lang="en-US" smtClean="0"/>
              <a:t>4</a:t>
            </a:fld>
            <a:endParaRPr lang="en-US"/>
          </a:p>
        </p:txBody>
      </p:sp>
      <p:pic>
        <p:nvPicPr>
          <p:cNvPr id="8" name="Picture 7">
            <a:extLst>
              <a:ext uri="{FF2B5EF4-FFF2-40B4-BE49-F238E27FC236}">
                <a16:creationId xmlns:a16="http://schemas.microsoft.com/office/drawing/2014/main" id="{CE32D0D0-6C6E-13CF-7D96-44BE3CF7A61B}"/>
              </a:ext>
            </a:extLst>
          </p:cNvPr>
          <p:cNvPicPr>
            <a:picLocks noChangeAspect="1"/>
          </p:cNvPicPr>
          <p:nvPr/>
        </p:nvPicPr>
        <p:blipFill>
          <a:blip r:embed="rId3"/>
          <a:stretch>
            <a:fillRect/>
          </a:stretch>
        </p:blipFill>
        <p:spPr>
          <a:xfrm>
            <a:off x="3731173" y="1313793"/>
            <a:ext cx="8340460" cy="5407683"/>
          </a:xfrm>
          <a:prstGeom prst="rect">
            <a:avLst/>
          </a:prstGeom>
        </p:spPr>
      </p:pic>
      <p:sp>
        <p:nvSpPr>
          <p:cNvPr id="9" name="TextBox 8">
            <a:extLst>
              <a:ext uri="{FF2B5EF4-FFF2-40B4-BE49-F238E27FC236}">
                <a16:creationId xmlns:a16="http://schemas.microsoft.com/office/drawing/2014/main" id="{4A18C75D-BA3F-605D-1EC3-68A1BC7934F9}"/>
              </a:ext>
            </a:extLst>
          </p:cNvPr>
          <p:cNvSpPr txBox="1"/>
          <p:nvPr/>
        </p:nvSpPr>
        <p:spPr>
          <a:xfrm>
            <a:off x="349250" y="1422996"/>
            <a:ext cx="3539561" cy="4360168"/>
          </a:xfrm>
          <a:prstGeom prst="rect">
            <a:avLst/>
          </a:prstGeom>
          <a:noFill/>
        </p:spPr>
        <p:txBody>
          <a:bodyPr wrap="square">
            <a:spAutoFit/>
          </a:bodyPr>
          <a:lstStyle/>
          <a:p>
            <a:pPr>
              <a:spcAft>
                <a:spcPts val="800"/>
              </a:spcAft>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Strategic insights</a:t>
            </a:r>
            <a:endParaRPr lang="en-CA"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   • Weekend Top Activity</a:t>
            </a: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   • Evening Peak</a:t>
            </a: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   • High Season: </a:t>
            </a:r>
          </a:p>
          <a:p>
            <a:pPr>
              <a:spcAft>
                <a:spcPts val="800"/>
              </a:spcAft>
              <a:buNone/>
            </a:pPr>
            <a:r>
              <a:rPr lang="en-CA" sz="1600" kern="100" dirty="0">
                <a:latin typeface="Times New Roman" panose="02020603050405020304" pitchFamily="18" charset="0"/>
                <a:ea typeface="Aptos" panose="020B0004020202020204" pitchFamily="34" charset="0"/>
                <a:cs typeface="Times New Roman" panose="02020603050405020304" pitchFamily="18" charset="0"/>
              </a:rPr>
              <a:t>	</a:t>
            </a: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August, September, October</a:t>
            </a: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   • Low Season: </a:t>
            </a:r>
          </a:p>
          <a:p>
            <a:pPr>
              <a:spcAft>
                <a:spcPts val="800"/>
              </a:spcAft>
              <a:buNone/>
            </a:pPr>
            <a:r>
              <a:rPr lang="en-CA" sz="1600" kern="100" dirty="0">
                <a:latin typeface="Times New Roman" panose="02020603050405020304" pitchFamily="18" charset="0"/>
                <a:ea typeface="Aptos" panose="020B0004020202020204" pitchFamily="34" charset="0"/>
                <a:cs typeface="Times New Roman" panose="02020603050405020304" pitchFamily="18" charset="0"/>
              </a:rPr>
              <a:t>	</a:t>
            </a: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December, February November</a:t>
            </a:r>
          </a:p>
          <a:p>
            <a:pPr>
              <a:spcAft>
                <a:spcPts val="800"/>
              </a:spcAft>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Implication</a:t>
            </a:r>
            <a:endParaRPr lang="en-CA"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Crime is predictable. It has a rhythm—peaking on summer evenings and weekends. We can and must use this predictability to our advantage by pre-deploying resources, which is the foundation of our 'Summer Surge Plan'</a:t>
            </a:r>
          </a:p>
        </p:txBody>
      </p:sp>
    </p:spTree>
    <p:extLst>
      <p:ext uri="{BB962C8B-B14F-4D97-AF65-F5344CB8AC3E}">
        <p14:creationId xmlns:p14="http://schemas.microsoft.com/office/powerpoint/2010/main" val="2037768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Crime Category Distribution</a:t>
            </a:r>
          </a:p>
        </p:txBody>
      </p:sp>
      <p:sp>
        <p:nvSpPr>
          <p:cNvPr id="3" name="Date Placeholder 2">
            <a:extLst>
              <a:ext uri="{FF2B5EF4-FFF2-40B4-BE49-F238E27FC236}">
                <a16:creationId xmlns:a16="http://schemas.microsoft.com/office/drawing/2014/main" id="{8CF1D1CE-04D4-F7FF-6044-8CA09E98C21E}"/>
              </a:ext>
            </a:extLst>
          </p:cNvPr>
          <p:cNvSpPr>
            <a:spLocks noGrp="1"/>
          </p:cNvSpPr>
          <p:nvPr>
            <p:ph type="dt" sz="half" idx="10"/>
          </p:nvPr>
        </p:nvSpPr>
        <p:spPr/>
        <p:txBody>
          <a:bodyPr/>
          <a:lstStyle/>
          <a:p>
            <a:fld id="{F43757BF-2F7E-46E5-9A4E-50D85FE8A8F5}" type="datetime3">
              <a:rPr lang="en-US" smtClean="0"/>
              <a:t>28 November 2025</a:t>
            </a:fld>
            <a:endParaRPr lang="en-US"/>
          </a:p>
        </p:txBody>
      </p:sp>
      <p:sp>
        <p:nvSpPr>
          <p:cNvPr id="6" name="Footer Placeholder 5">
            <a:extLst>
              <a:ext uri="{FF2B5EF4-FFF2-40B4-BE49-F238E27FC236}">
                <a16:creationId xmlns:a16="http://schemas.microsoft.com/office/drawing/2014/main" id="{D6A9DCC6-84C6-5BFD-EFD1-611BA0031CB6}"/>
              </a:ext>
            </a:extLst>
          </p:cNvPr>
          <p:cNvSpPr>
            <a:spLocks noGrp="1"/>
          </p:cNvSpPr>
          <p:nvPr>
            <p:ph type="ftr" sz="quarter" idx="11"/>
          </p:nvPr>
        </p:nvSpPr>
        <p:spPr/>
        <p:txBody>
          <a:bodyPr/>
          <a:lstStyle/>
          <a:p>
            <a:r>
              <a:rPr lang="en-US" dirty="0"/>
              <a:t>York Region Crime Analysis</a:t>
            </a:r>
          </a:p>
        </p:txBody>
      </p:sp>
      <p:sp>
        <p:nvSpPr>
          <p:cNvPr id="7" name="Slide Number Placeholder 6">
            <a:extLst>
              <a:ext uri="{FF2B5EF4-FFF2-40B4-BE49-F238E27FC236}">
                <a16:creationId xmlns:a16="http://schemas.microsoft.com/office/drawing/2014/main" id="{3EF37F04-11D2-B959-BE62-CF46FF456F7C}"/>
              </a:ext>
            </a:extLst>
          </p:cNvPr>
          <p:cNvSpPr>
            <a:spLocks noGrp="1"/>
          </p:cNvSpPr>
          <p:nvPr>
            <p:ph type="sldNum" sz="quarter" idx="12"/>
          </p:nvPr>
        </p:nvSpPr>
        <p:spPr/>
        <p:txBody>
          <a:bodyPr/>
          <a:lstStyle/>
          <a:p>
            <a:fld id="{C1FF6DA9-008F-8B48-92A6-B652298478BF}" type="slidenum">
              <a:rPr lang="en-US" smtClean="0"/>
              <a:t>5</a:t>
            </a:fld>
            <a:endParaRPr lang="en-US" dirty="0"/>
          </a:p>
        </p:txBody>
      </p:sp>
      <p:pic>
        <p:nvPicPr>
          <p:cNvPr id="9" name="Picture 8">
            <a:extLst>
              <a:ext uri="{FF2B5EF4-FFF2-40B4-BE49-F238E27FC236}">
                <a16:creationId xmlns:a16="http://schemas.microsoft.com/office/drawing/2014/main" id="{99C184BB-F912-CD08-207E-E7CDE49BEAD3}"/>
              </a:ext>
            </a:extLst>
          </p:cNvPr>
          <p:cNvPicPr>
            <a:picLocks noChangeAspect="1"/>
          </p:cNvPicPr>
          <p:nvPr/>
        </p:nvPicPr>
        <p:blipFill>
          <a:blip r:embed="rId3"/>
          <a:stretch>
            <a:fillRect/>
          </a:stretch>
        </p:blipFill>
        <p:spPr>
          <a:xfrm>
            <a:off x="1271753" y="1187669"/>
            <a:ext cx="7388772" cy="2971163"/>
          </a:xfrm>
          <a:prstGeom prst="rect">
            <a:avLst/>
          </a:prstGeom>
        </p:spPr>
      </p:pic>
      <p:pic>
        <p:nvPicPr>
          <p:cNvPr id="8" name="Picture 7">
            <a:extLst>
              <a:ext uri="{FF2B5EF4-FFF2-40B4-BE49-F238E27FC236}">
                <a16:creationId xmlns:a16="http://schemas.microsoft.com/office/drawing/2014/main" id="{655E73DE-8553-C325-5238-FA066A60F3E1}"/>
              </a:ext>
            </a:extLst>
          </p:cNvPr>
          <p:cNvPicPr>
            <a:picLocks noChangeAspect="1"/>
          </p:cNvPicPr>
          <p:nvPr/>
        </p:nvPicPr>
        <p:blipFill>
          <a:blip r:embed="rId4"/>
          <a:stretch>
            <a:fillRect/>
          </a:stretch>
        </p:blipFill>
        <p:spPr>
          <a:xfrm>
            <a:off x="1271752" y="3983420"/>
            <a:ext cx="7388772" cy="2738055"/>
          </a:xfrm>
          <a:prstGeom prst="rect">
            <a:avLst/>
          </a:prstGeom>
        </p:spPr>
      </p:pic>
      <p:sp>
        <p:nvSpPr>
          <p:cNvPr id="10" name="TextBox 9">
            <a:extLst>
              <a:ext uri="{FF2B5EF4-FFF2-40B4-BE49-F238E27FC236}">
                <a16:creationId xmlns:a16="http://schemas.microsoft.com/office/drawing/2014/main" id="{240CE938-08B5-1F39-E2CC-F74260A7D491}"/>
              </a:ext>
            </a:extLst>
          </p:cNvPr>
          <p:cNvSpPr txBox="1"/>
          <p:nvPr/>
        </p:nvSpPr>
        <p:spPr>
          <a:xfrm>
            <a:off x="9196552" y="1555862"/>
            <a:ext cx="2421732" cy="4832092"/>
          </a:xfrm>
          <a:prstGeom prst="rect">
            <a:avLst/>
          </a:prstGeom>
          <a:noFill/>
        </p:spPr>
        <p:txBody>
          <a:bodyPr wrap="square">
            <a:spAutoFit/>
          </a:bodyPr>
          <a:lstStyle/>
          <a:p>
            <a:pPr marL="342900" lvl="0" indent="-342900">
              <a:spcAft>
                <a:spcPts val="800"/>
              </a:spcAft>
              <a:buFont typeface="Arial" panose="020B0604020202020204" pitchFamily="34" charset="0"/>
              <a:buChar char="•"/>
              <a:tabLst>
                <a:tab pos="457200" algn="l"/>
              </a:tabLst>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Property and Violent Crime Dominate Volume</a:t>
            </a:r>
          </a:p>
          <a:p>
            <a:pPr marL="342900" lvl="0" indent="-342900">
              <a:spcAft>
                <a:spcPts val="800"/>
              </a:spcAft>
              <a:buFont typeface="Arial" panose="020B0604020202020204" pitchFamily="34" charset="0"/>
              <a:buChar char="•"/>
              <a:tabLst>
                <a:tab pos="457200" algn="l"/>
              </a:tabLst>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Warmer months (Spring/Summer) show a consistent increase</a:t>
            </a:r>
          </a:p>
          <a:p>
            <a:pPr marL="342900" lvl="0" indent="-342900">
              <a:spcAft>
                <a:spcPts val="800"/>
              </a:spcAft>
              <a:buFont typeface="+mj-lt"/>
              <a:buAutoNum type="arabicPeriod"/>
              <a:tabLst>
                <a:tab pos="457200" algn="l"/>
              </a:tabLst>
            </a:pPr>
            <a:endParaRPr lang="en-CA" sz="1600" kern="100" dirty="0">
              <a:latin typeface="Times New Roman" panose="02020603050405020304" pitchFamily="18" charset="0"/>
              <a:ea typeface="Aptos" panose="020B0004020202020204" pitchFamily="34" charset="0"/>
              <a:cs typeface="Times New Roman" panose="02020603050405020304" pitchFamily="18" charset="0"/>
            </a:endParaRPr>
          </a:p>
          <a:p>
            <a:pPr>
              <a:spcAft>
                <a:spcPts val="800"/>
              </a:spcAft>
              <a:tabLst>
                <a:tab pos="457200" algn="l"/>
              </a:tabLst>
            </a:pPr>
            <a:r>
              <a:rPr lang="en-CA" sz="1600" b="1" dirty="0">
                <a:latin typeface="Times New Roman" panose="02020603050405020304" pitchFamily="18" charset="0"/>
                <a:ea typeface="Aptos" panose="020B0004020202020204" pitchFamily="34" charset="0"/>
              </a:rPr>
              <a:t>Core Message:</a:t>
            </a:r>
            <a:r>
              <a:rPr lang="en-CA" sz="1600" dirty="0">
                <a:latin typeface="Times New Roman" panose="02020603050405020304" pitchFamily="18" charset="0"/>
                <a:ea typeface="Aptos" panose="020B0004020202020204" pitchFamily="34" charset="0"/>
              </a:rPr>
              <a:t> Property and Violent crime are not just the most common; they are growing at an alarming rate. This isn't a general crime problem; it's a specific one requiring category-specific tactics, especially in auto theft and gun violence</a:t>
            </a:r>
            <a:endParaRPr lang="en-CA"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44970-F7E0-141B-F524-BF6FE45048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1F08F-2D16-6E8B-529C-F7A8CDB25C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The Vicious Cycle of Crime and Staffing</a:t>
            </a:r>
            <a:endParaRPr b="1"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A3D44076-C396-AB6C-9EDF-ACD98F133FDB}"/>
              </a:ext>
            </a:extLst>
          </p:cNvPr>
          <p:cNvPicPr>
            <a:picLocks noChangeAspect="1"/>
          </p:cNvPicPr>
          <p:nvPr/>
        </p:nvPicPr>
        <p:blipFill>
          <a:blip r:embed="rId3"/>
          <a:stretch>
            <a:fillRect/>
          </a:stretch>
        </p:blipFill>
        <p:spPr>
          <a:xfrm>
            <a:off x="8596671" y="4535375"/>
            <a:ext cx="2491955" cy="2159337"/>
          </a:xfrm>
          <a:prstGeom prst="rect">
            <a:avLst/>
          </a:prstGeom>
        </p:spPr>
      </p:pic>
      <p:sp>
        <p:nvSpPr>
          <p:cNvPr id="10" name="Date Placeholder 9">
            <a:extLst>
              <a:ext uri="{FF2B5EF4-FFF2-40B4-BE49-F238E27FC236}">
                <a16:creationId xmlns:a16="http://schemas.microsoft.com/office/drawing/2014/main" id="{ECC17358-0BE1-1307-4F8C-84EC149EEAF1}"/>
              </a:ext>
            </a:extLst>
          </p:cNvPr>
          <p:cNvSpPr>
            <a:spLocks noGrp="1"/>
          </p:cNvSpPr>
          <p:nvPr>
            <p:ph type="dt" sz="half" idx="10"/>
          </p:nvPr>
        </p:nvSpPr>
        <p:spPr>
          <a:xfrm>
            <a:off x="830172" y="6356351"/>
            <a:ext cx="2147978" cy="365125"/>
          </a:xfrm>
        </p:spPr>
        <p:txBody>
          <a:bodyPr/>
          <a:lstStyle/>
          <a:p>
            <a:fld id="{F0D9266A-34D5-49FE-BC9B-420F9F433C3C}" type="datetime3">
              <a:rPr lang="en-US" smtClean="0"/>
              <a:t>28 November 2025</a:t>
            </a:fld>
            <a:endParaRPr lang="en-US"/>
          </a:p>
        </p:txBody>
      </p:sp>
      <p:sp>
        <p:nvSpPr>
          <p:cNvPr id="14" name="Footer Placeholder 13">
            <a:extLst>
              <a:ext uri="{FF2B5EF4-FFF2-40B4-BE49-F238E27FC236}">
                <a16:creationId xmlns:a16="http://schemas.microsoft.com/office/drawing/2014/main" id="{2A5FFE5B-1CD4-500F-4912-F687891E6BA1}"/>
              </a:ext>
            </a:extLst>
          </p:cNvPr>
          <p:cNvSpPr>
            <a:spLocks noGrp="1"/>
          </p:cNvSpPr>
          <p:nvPr>
            <p:ph type="ftr" sz="quarter" idx="11"/>
          </p:nvPr>
        </p:nvSpPr>
        <p:spPr>
          <a:xfrm>
            <a:off x="4635036" y="6356351"/>
            <a:ext cx="2915113" cy="365125"/>
          </a:xfrm>
        </p:spPr>
        <p:txBody>
          <a:bodyPr/>
          <a:lstStyle/>
          <a:p>
            <a:r>
              <a:rPr lang="en-US" dirty="0"/>
              <a:t>York Region Crime Analysis</a:t>
            </a:r>
          </a:p>
        </p:txBody>
      </p:sp>
      <p:sp>
        <p:nvSpPr>
          <p:cNvPr id="18" name="Slide Number Placeholder 17">
            <a:extLst>
              <a:ext uri="{FF2B5EF4-FFF2-40B4-BE49-F238E27FC236}">
                <a16:creationId xmlns:a16="http://schemas.microsoft.com/office/drawing/2014/main" id="{978B59BA-9DDC-737D-CBB6-5C6C1F544D9F}"/>
              </a:ext>
            </a:extLst>
          </p:cNvPr>
          <p:cNvSpPr>
            <a:spLocks noGrp="1"/>
          </p:cNvSpPr>
          <p:nvPr>
            <p:ph type="sldNum" sz="quarter" idx="12"/>
          </p:nvPr>
        </p:nvSpPr>
        <p:spPr>
          <a:xfrm>
            <a:off x="8958172" y="6356351"/>
            <a:ext cx="2147978" cy="365125"/>
          </a:xfrm>
        </p:spPr>
        <p:txBody>
          <a:bodyPr/>
          <a:lstStyle/>
          <a:p>
            <a:fld id="{C1FF6DA9-008F-8B48-92A6-B652298478BF}" type="slidenum">
              <a:rPr lang="en-US" smtClean="0"/>
              <a:t>6</a:t>
            </a:fld>
            <a:endParaRPr lang="en-US"/>
          </a:p>
        </p:txBody>
      </p:sp>
      <p:sp>
        <p:nvSpPr>
          <p:cNvPr id="19" name="TextBox 18">
            <a:extLst>
              <a:ext uri="{FF2B5EF4-FFF2-40B4-BE49-F238E27FC236}">
                <a16:creationId xmlns:a16="http://schemas.microsoft.com/office/drawing/2014/main" id="{9CBA1964-226E-916F-C2CB-5E4D9F2F4C1D}"/>
              </a:ext>
            </a:extLst>
          </p:cNvPr>
          <p:cNvSpPr txBox="1"/>
          <p:nvPr/>
        </p:nvSpPr>
        <p:spPr>
          <a:xfrm>
            <a:off x="1062021" y="1401398"/>
            <a:ext cx="10026605" cy="738664"/>
          </a:xfrm>
          <a:prstGeom prst="rect">
            <a:avLst/>
          </a:prstGeom>
          <a:noFill/>
        </p:spPr>
        <p:txBody>
          <a:bodyPr wrap="square">
            <a:spAutoFit/>
          </a:bodyPr>
          <a:lstStyle/>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The Vicious Cycle: High Crime → 911 Calls ↑ → Overtime &amp; Burnout ↑ → Staffing Shortages ↑ → Response Capacity ↓</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High crime volumes create a feedback loop that depletes officer capacity, reducing our ability to respond and prevent future crime, particularly in District 4.</a:t>
            </a:r>
          </a:p>
        </p:txBody>
      </p:sp>
      <p:pic>
        <p:nvPicPr>
          <p:cNvPr id="5" name="Picture 4">
            <a:extLst>
              <a:ext uri="{FF2B5EF4-FFF2-40B4-BE49-F238E27FC236}">
                <a16:creationId xmlns:a16="http://schemas.microsoft.com/office/drawing/2014/main" id="{14928B4C-95F8-71CC-5C2F-670916A788FA}"/>
              </a:ext>
            </a:extLst>
          </p:cNvPr>
          <p:cNvPicPr>
            <a:picLocks noChangeAspect="1"/>
          </p:cNvPicPr>
          <p:nvPr/>
        </p:nvPicPr>
        <p:blipFill>
          <a:blip r:embed="rId4"/>
          <a:stretch>
            <a:fillRect/>
          </a:stretch>
        </p:blipFill>
        <p:spPr>
          <a:xfrm>
            <a:off x="3265846" y="2253179"/>
            <a:ext cx="2552359" cy="2297127"/>
          </a:xfrm>
          <a:prstGeom prst="rect">
            <a:avLst/>
          </a:prstGeom>
        </p:spPr>
      </p:pic>
      <p:pic>
        <p:nvPicPr>
          <p:cNvPr id="9" name="Picture 8">
            <a:extLst>
              <a:ext uri="{FF2B5EF4-FFF2-40B4-BE49-F238E27FC236}">
                <a16:creationId xmlns:a16="http://schemas.microsoft.com/office/drawing/2014/main" id="{746C5DE6-08AD-307E-A741-7893F385336F}"/>
              </a:ext>
            </a:extLst>
          </p:cNvPr>
          <p:cNvPicPr>
            <a:picLocks noChangeAspect="1"/>
          </p:cNvPicPr>
          <p:nvPr/>
        </p:nvPicPr>
        <p:blipFill>
          <a:blip r:embed="rId5"/>
          <a:stretch>
            <a:fillRect/>
          </a:stretch>
        </p:blipFill>
        <p:spPr>
          <a:xfrm>
            <a:off x="5883702" y="4519138"/>
            <a:ext cx="2753916" cy="2173582"/>
          </a:xfrm>
          <a:prstGeom prst="rect">
            <a:avLst/>
          </a:prstGeom>
        </p:spPr>
      </p:pic>
      <p:pic>
        <p:nvPicPr>
          <p:cNvPr id="11" name="Picture 10">
            <a:extLst>
              <a:ext uri="{FF2B5EF4-FFF2-40B4-BE49-F238E27FC236}">
                <a16:creationId xmlns:a16="http://schemas.microsoft.com/office/drawing/2014/main" id="{F80E489C-7108-3321-DDFD-9DB58B914471}"/>
              </a:ext>
            </a:extLst>
          </p:cNvPr>
          <p:cNvPicPr>
            <a:picLocks noChangeAspect="1"/>
          </p:cNvPicPr>
          <p:nvPr/>
        </p:nvPicPr>
        <p:blipFill>
          <a:blip r:embed="rId6"/>
          <a:stretch>
            <a:fillRect/>
          </a:stretch>
        </p:blipFill>
        <p:spPr>
          <a:xfrm>
            <a:off x="5813051" y="2243655"/>
            <a:ext cx="2721779" cy="2282881"/>
          </a:xfrm>
          <a:prstGeom prst="rect">
            <a:avLst/>
          </a:prstGeom>
        </p:spPr>
      </p:pic>
      <p:pic>
        <p:nvPicPr>
          <p:cNvPr id="13" name="Picture 12">
            <a:extLst>
              <a:ext uri="{FF2B5EF4-FFF2-40B4-BE49-F238E27FC236}">
                <a16:creationId xmlns:a16="http://schemas.microsoft.com/office/drawing/2014/main" id="{A5663ED2-3FA2-FD86-1776-AA056DE52D0D}"/>
              </a:ext>
            </a:extLst>
          </p:cNvPr>
          <p:cNvPicPr>
            <a:picLocks noChangeAspect="1"/>
          </p:cNvPicPr>
          <p:nvPr/>
        </p:nvPicPr>
        <p:blipFill>
          <a:blip r:embed="rId7"/>
          <a:stretch>
            <a:fillRect/>
          </a:stretch>
        </p:blipFill>
        <p:spPr>
          <a:xfrm>
            <a:off x="8536473" y="2243655"/>
            <a:ext cx="2552153" cy="2297126"/>
          </a:xfrm>
          <a:prstGeom prst="rect">
            <a:avLst/>
          </a:prstGeom>
        </p:spPr>
      </p:pic>
      <p:sp>
        <p:nvSpPr>
          <p:cNvPr id="3" name="TextBox 2">
            <a:extLst>
              <a:ext uri="{FF2B5EF4-FFF2-40B4-BE49-F238E27FC236}">
                <a16:creationId xmlns:a16="http://schemas.microsoft.com/office/drawing/2014/main" id="{10E15174-B8D1-1AF3-41D6-AC62E784F62A}"/>
              </a:ext>
            </a:extLst>
          </p:cNvPr>
          <p:cNvSpPr txBox="1"/>
          <p:nvPr/>
        </p:nvSpPr>
        <p:spPr>
          <a:xfrm>
            <a:off x="3930751" y="3094420"/>
            <a:ext cx="829634"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Crime</a:t>
            </a:r>
          </a:p>
        </p:txBody>
      </p:sp>
      <p:sp>
        <p:nvSpPr>
          <p:cNvPr id="6" name="TextBox 5">
            <a:extLst>
              <a:ext uri="{FF2B5EF4-FFF2-40B4-BE49-F238E27FC236}">
                <a16:creationId xmlns:a16="http://schemas.microsoft.com/office/drawing/2014/main" id="{02157F9D-C7CC-8383-23C8-A38AACFB8D5C}"/>
              </a:ext>
            </a:extLst>
          </p:cNvPr>
          <p:cNvSpPr txBox="1"/>
          <p:nvPr/>
        </p:nvSpPr>
        <p:spPr>
          <a:xfrm>
            <a:off x="7158179" y="2396829"/>
            <a:ext cx="936309"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911</a:t>
            </a:r>
            <a:r>
              <a:rPr lang="en-CA" sz="1600" b="1" dirty="0">
                <a:solidFill>
                  <a:srgbClr val="0F1115"/>
                </a:solidFill>
                <a:effectLst/>
                <a:latin typeface="Times New Roman" panose="02020603050405020304" pitchFamily="18" charset="0"/>
                <a:cs typeface="Times New Roman" panose="02020603050405020304" pitchFamily="18" charset="0"/>
              </a:rPr>
              <a:t> </a:t>
            </a:r>
            <a:r>
              <a:rPr lang="en-CA" sz="1400" b="1" dirty="0">
                <a:solidFill>
                  <a:srgbClr val="0F1115"/>
                </a:solidFill>
                <a:latin typeface="Times New Roman" panose="02020603050405020304" pitchFamily="18" charset="0"/>
                <a:cs typeface="Times New Roman" panose="02020603050405020304" pitchFamily="18" charset="0"/>
              </a:rPr>
              <a:t>Call</a:t>
            </a:r>
          </a:p>
        </p:txBody>
      </p:sp>
      <p:sp>
        <p:nvSpPr>
          <p:cNvPr id="7" name="TextBox 6">
            <a:extLst>
              <a:ext uri="{FF2B5EF4-FFF2-40B4-BE49-F238E27FC236}">
                <a16:creationId xmlns:a16="http://schemas.microsoft.com/office/drawing/2014/main" id="{446FDC63-F64C-4320-70EB-2CFD7A9F58AE}"/>
              </a:ext>
            </a:extLst>
          </p:cNvPr>
          <p:cNvSpPr txBox="1"/>
          <p:nvPr/>
        </p:nvSpPr>
        <p:spPr>
          <a:xfrm>
            <a:off x="8704362" y="2308485"/>
            <a:ext cx="2144613" cy="336439"/>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effectLst/>
                <a:latin typeface="Times New Roman" panose="02020603050405020304" pitchFamily="18" charset="0"/>
                <a:cs typeface="Times New Roman" panose="02020603050405020304" pitchFamily="18" charset="0"/>
              </a:rPr>
              <a:t>Staff Overtime/Shortage</a:t>
            </a:r>
            <a:endParaRPr lang="en-CA" sz="1100" b="0" i="0" dirty="0">
              <a:solidFill>
                <a:srgbClr val="0F1115"/>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74061EA-2D17-5C07-C270-438526F9C044}"/>
              </a:ext>
            </a:extLst>
          </p:cNvPr>
          <p:cNvSpPr txBox="1"/>
          <p:nvPr/>
        </p:nvSpPr>
        <p:spPr>
          <a:xfrm>
            <a:off x="6547919" y="4814530"/>
            <a:ext cx="1685276"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Staffing Bottleneck</a:t>
            </a:r>
          </a:p>
        </p:txBody>
      </p:sp>
      <p:pic>
        <p:nvPicPr>
          <p:cNvPr id="12" name="Picture 11">
            <a:extLst>
              <a:ext uri="{FF2B5EF4-FFF2-40B4-BE49-F238E27FC236}">
                <a16:creationId xmlns:a16="http://schemas.microsoft.com/office/drawing/2014/main" id="{6E284B49-ED9D-5BDB-99BD-D82E59D60C7C}"/>
              </a:ext>
            </a:extLst>
          </p:cNvPr>
          <p:cNvPicPr>
            <a:picLocks noChangeAspect="1"/>
          </p:cNvPicPr>
          <p:nvPr/>
        </p:nvPicPr>
        <p:blipFill>
          <a:blip r:embed="rId8"/>
          <a:stretch>
            <a:fillRect/>
          </a:stretch>
        </p:blipFill>
        <p:spPr>
          <a:xfrm>
            <a:off x="3274195" y="4537366"/>
            <a:ext cx="2611236" cy="2159337"/>
          </a:xfrm>
          <a:prstGeom prst="rect">
            <a:avLst/>
          </a:prstGeom>
        </p:spPr>
      </p:pic>
      <p:sp>
        <p:nvSpPr>
          <p:cNvPr id="16" name="TextBox 15">
            <a:extLst>
              <a:ext uri="{FF2B5EF4-FFF2-40B4-BE49-F238E27FC236}">
                <a16:creationId xmlns:a16="http://schemas.microsoft.com/office/drawing/2014/main" id="{EDD81E2F-C5F6-60EE-A86E-8E2E0A38C5A1}"/>
              </a:ext>
            </a:extLst>
          </p:cNvPr>
          <p:cNvSpPr txBox="1"/>
          <p:nvPr/>
        </p:nvSpPr>
        <p:spPr>
          <a:xfrm>
            <a:off x="9845207" y="5291959"/>
            <a:ext cx="879943" cy="336439"/>
          </a:xfrm>
          <a:prstGeom prst="rect">
            <a:avLst/>
          </a:prstGeom>
          <a:noFill/>
        </p:spPr>
        <p:txBody>
          <a:bodyPr wrap="square">
            <a:spAutoFit/>
          </a:bodyPr>
          <a:lstStyle/>
          <a:p>
            <a:pPr>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Staffing</a:t>
            </a:r>
          </a:p>
        </p:txBody>
      </p:sp>
      <p:sp>
        <p:nvSpPr>
          <p:cNvPr id="17" name="TextBox 16">
            <a:extLst>
              <a:ext uri="{FF2B5EF4-FFF2-40B4-BE49-F238E27FC236}">
                <a16:creationId xmlns:a16="http://schemas.microsoft.com/office/drawing/2014/main" id="{2196403B-A17A-2E79-AE78-E519BB03FB30}"/>
              </a:ext>
            </a:extLst>
          </p:cNvPr>
          <p:cNvSpPr txBox="1"/>
          <p:nvPr/>
        </p:nvSpPr>
        <p:spPr>
          <a:xfrm>
            <a:off x="4366090" y="4541409"/>
            <a:ext cx="1319933"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Risk Factors</a:t>
            </a:r>
          </a:p>
        </p:txBody>
      </p:sp>
      <p:pic>
        <p:nvPicPr>
          <p:cNvPr id="33" name="Picture 32">
            <a:extLst>
              <a:ext uri="{FF2B5EF4-FFF2-40B4-BE49-F238E27FC236}">
                <a16:creationId xmlns:a16="http://schemas.microsoft.com/office/drawing/2014/main" id="{E71BB462-2132-DC58-6DC8-1F0A78C89DBD}"/>
              </a:ext>
            </a:extLst>
          </p:cNvPr>
          <p:cNvPicPr>
            <a:picLocks noChangeAspect="1"/>
          </p:cNvPicPr>
          <p:nvPr/>
        </p:nvPicPr>
        <p:blipFill>
          <a:blip r:embed="rId9"/>
          <a:stretch>
            <a:fillRect/>
          </a:stretch>
        </p:blipFill>
        <p:spPr>
          <a:xfrm>
            <a:off x="1062021" y="4497773"/>
            <a:ext cx="2210061" cy="2198929"/>
          </a:xfrm>
          <a:prstGeom prst="rect">
            <a:avLst/>
          </a:prstGeom>
        </p:spPr>
      </p:pic>
      <p:sp>
        <p:nvSpPr>
          <p:cNvPr id="34" name="TextBox 33">
            <a:extLst>
              <a:ext uri="{FF2B5EF4-FFF2-40B4-BE49-F238E27FC236}">
                <a16:creationId xmlns:a16="http://schemas.microsoft.com/office/drawing/2014/main" id="{2C648B85-50D2-B8E5-A39C-808FF5AA20E1}"/>
              </a:ext>
            </a:extLst>
          </p:cNvPr>
          <p:cNvSpPr txBox="1"/>
          <p:nvPr/>
        </p:nvSpPr>
        <p:spPr>
          <a:xfrm>
            <a:off x="1491099" y="4531959"/>
            <a:ext cx="2077028"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Operational Correlation</a:t>
            </a:r>
          </a:p>
        </p:txBody>
      </p:sp>
      <p:pic>
        <p:nvPicPr>
          <p:cNvPr id="20" name="Picture 19">
            <a:extLst>
              <a:ext uri="{FF2B5EF4-FFF2-40B4-BE49-F238E27FC236}">
                <a16:creationId xmlns:a16="http://schemas.microsoft.com/office/drawing/2014/main" id="{042D52D6-074C-2B60-2DF9-DFE9F8AB0556}"/>
              </a:ext>
            </a:extLst>
          </p:cNvPr>
          <p:cNvPicPr>
            <a:picLocks noChangeAspect="1"/>
          </p:cNvPicPr>
          <p:nvPr/>
        </p:nvPicPr>
        <p:blipFill>
          <a:blip r:embed="rId10"/>
          <a:stretch>
            <a:fillRect/>
          </a:stretch>
        </p:blipFill>
        <p:spPr>
          <a:xfrm>
            <a:off x="1068297" y="2260628"/>
            <a:ext cx="2233982" cy="2237146"/>
          </a:xfrm>
          <a:prstGeom prst="rect">
            <a:avLst/>
          </a:prstGeom>
        </p:spPr>
      </p:pic>
    </p:spTree>
    <p:extLst>
      <p:ext uri="{BB962C8B-B14F-4D97-AF65-F5344CB8AC3E}">
        <p14:creationId xmlns:p14="http://schemas.microsoft.com/office/powerpoint/2010/main" val="525809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CF4D-BD00-2CE7-E765-464371DE43CB}"/>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Yearly Crime Trends &amp; The 2024 Anomaly</a:t>
            </a:r>
            <a:endParaRPr lang="en-CA" b="1" dirty="0"/>
          </a:p>
        </p:txBody>
      </p:sp>
      <p:sp>
        <p:nvSpPr>
          <p:cNvPr id="3" name="Date Placeholder 2">
            <a:extLst>
              <a:ext uri="{FF2B5EF4-FFF2-40B4-BE49-F238E27FC236}">
                <a16:creationId xmlns:a16="http://schemas.microsoft.com/office/drawing/2014/main" id="{A815B4B6-39F8-FACF-2139-8DECD35C74BE}"/>
              </a:ext>
            </a:extLst>
          </p:cNvPr>
          <p:cNvSpPr>
            <a:spLocks noGrp="1"/>
          </p:cNvSpPr>
          <p:nvPr>
            <p:ph type="dt" sz="half" idx="10"/>
          </p:nvPr>
        </p:nvSpPr>
        <p:spPr/>
        <p:txBody>
          <a:bodyPr/>
          <a:lstStyle/>
          <a:p>
            <a:fld id="{CBA8526B-5913-4A31-BD69-2065E4B8809B}" type="datetime3">
              <a:rPr lang="en-US" smtClean="0"/>
              <a:t>28 November 2025</a:t>
            </a:fld>
            <a:endParaRPr lang="en-US"/>
          </a:p>
        </p:txBody>
      </p:sp>
      <p:sp>
        <p:nvSpPr>
          <p:cNvPr id="4" name="Footer Placeholder 3">
            <a:extLst>
              <a:ext uri="{FF2B5EF4-FFF2-40B4-BE49-F238E27FC236}">
                <a16:creationId xmlns:a16="http://schemas.microsoft.com/office/drawing/2014/main" id="{E4270CB4-3994-C6B5-7A33-8B8CC6DC5704}"/>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F88C8B73-3B1F-0E49-8F32-26D9AE22DFA0}"/>
              </a:ext>
            </a:extLst>
          </p:cNvPr>
          <p:cNvSpPr>
            <a:spLocks noGrp="1"/>
          </p:cNvSpPr>
          <p:nvPr>
            <p:ph type="sldNum" sz="quarter" idx="12"/>
          </p:nvPr>
        </p:nvSpPr>
        <p:spPr/>
        <p:txBody>
          <a:bodyPr/>
          <a:lstStyle/>
          <a:p>
            <a:fld id="{C1FF6DA9-008F-8B48-92A6-B652298478BF}" type="slidenum">
              <a:rPr lang="en-US" smtClean="0"/>
              <a:t>7</a:t>
            </a:fld>
            <a:endParaRPr lang="en-US"/>
          </a:p>
        </p:txBody>
      </p:sp>
      <p:pic>
        <p:nvPicPr>
          <p:cNvPr id="7" name="Picture 6" descr="image.png"/>
          <p:cNvPicPr>
            <a:picLocks noChangeAspect="1"/>
          </p:cNvPicPr>
          <p:nvPr/>
        </p:nvPicPr>
        <p:blipFill>
          <a:blip r:embed="rId3"/>
          <a:stretch>
            <a:fillRect/>
          </a:stretch>
        </p:blipFill>
        <p:spPr>
          <a:xfrm>
            <a:off x="6419849" y="3807170"/>
            <a:ext cx="5109116" cy="2859778"/>
          </a:xfrm>
          <a:prstGeom prst="rect">
            <a:avLst/>
          </a:prstGeom>
        </p:spPr>
      </p:pic>
      <p:sp>
        <p:nvSpPr>
          <p:cNvPr id="8" name="TextBox 7"/>
          <p:cNvSpPr txBox="1"/>
          <p:nvPr/>
        </p:nvSpPr>
        <p:spPr>
          <a:xfrm>
            <a:off x="6781800" y="1268928"/>
            <a:ext cx="4600575" cy="2308324"/>
          </a:xfrm>
          <a:prstGeom prst="rect">
            <a:avLst/>
          </a:prstGeom>
          <a:noFill/>
        </p:spPr>
        <p:txBody>
          <a:bodyPr wrap="square">
            <a:spAutoFit/>
          </a:bodyPr>
          <a:lstStyle/>
          <a:p>
            <a:r>
              <a:rPr lang="en-CA" sz="1200" b="1" dirty="0">
                <a:latin typeface="Times New Roman" panose="02020603050405020304" pitchFamily="18" charset="0"/>
                <a:cs typeface="Times New Roman" panose="02020603050405020304" pitchFamily="18" charset="0"/>
              </a:rPr>
              <a:t>Primary Drivers of the 2024 Anomaly:</a:t>
            </a:r>
            <a:endParaRPr lang="en-CA"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A significant surge in </a:t>
            </a:r>
            <a:r>
              <a:rPr lang="en-CA" sz="1200" b="1" dirty="0">
                <a:latin typeface="Times New Roman" panose="02020603050405020304" pitchFamily="18" charset="0"/>
                <a:cs typeface="Times New Roman" panose="02020603050405020304" pitchFamily="18" charset="0"/>
              </a:rPr>
              <a:t>violent crime, particularly gun violence.</a:t>
            </a:r>
            <a:endParaRPr lang="en-CA"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200" b="1" dirty="0">
                <a:latin typeface="Times New Roman" panose="02020603050405020304" pitchFamily="18" charset="0"/>
                <a:cs typeface="Times New Roman" panose="02020603050405020304" pitchFamily="18" charset="0"/>
              </a:rPr>
              <a:t>Organized crime activity</a:t>
            </a:r>
            <a:r>
              <a:rPr lang="en-CA" sz="1200" dirty="0">
                <a:latin typeface="Times New Roman" panose="02020603050405020304" pitchFamily="18" charset="0"/>
                <a:cs typeface="Times New Roman" panose="02020603050405020304" pitchFamily="18" charset="0"/>
              </a:rPr>
              <a:t> driving nationwide increases in auto theft.</a:t>
            </a:r>
          </a:p>
          <a:p>
            <a:pPr marL="285750" indent="-285750">
              <a:buFont typeface="Arial" panose="020B0604020202020204" pitchFamily="34" charset="0"/>
              <a:buChar char="•"/>
            </a:pPr>
            <a:r>
              <a:rPr lang="en-CA" sz="1200" b="1" dirty="0">
                <a:latin typeface="Times New Roman" panose="02020603050405020304" pitchFamily="18" charset="0"/>
                <a:cs typeface="Times New Roman" panose="02020603050405020304" pitchFamily="18" charset="0"/>
              </a:rPr>
              <a:t>Ongoing conflicts within the tow truck industry</a:t>
            </a:r>
            <a:r>
              <a:rPr lang="en-CA" sz="1200" dirty="0">
                <a:latin typeface="Times New Roman" panose="02020603050405020304" pitchFamily="18" charset="0"/>
                <a:cs typeface="Times New Roman" panose="02020603050405020304" pitchFamily="18" charset="0"/>
              </a:rPr>
              <a:t>, leading to gun violence and arson.</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Proliferation of </a:t>
            </a:r>
            <a:r>
              <a:rPr lang="en-CA" sz="1200" b="1" dirty="0">
                <a:latin typeface="Times New Roman" panose="02020603050405020304" pitchFamily="18" charset="0"/>
                <a:cs typeface="Times New Roman" panose="02020603050405020304" pitchFamily="18" charset="0"/>
              </a:rPr>
              <a:t>illegal firearms.</a:t>
            </a:r>
            <a:endParaRPr lang="en-CA"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Challenges related to the national bail system for firearm offences.</a:t>
            </a:r>
          </a:p>
          <a:p>
            <a:r>
              <a:rPr lang="en-CA" sz="1200" b="1" dirty="0">
                <a:latin typeface="Times New Roman" panose="02020603050405020304" pitchFamily="18" charset="0"/>
                <a:cs typeface="Times New Roman" panose="02020603050405020304" pitchFamily="18" charset="0"/>
              </a:rPr>
              <a:t>Implication:</a:t>
            </a:r>
          </a:p>
          <a:p>
            <a:r>
              <a:rPr lang="en-CA" sz="1200" dirty="0">
                <a:latin typeface="Times New Roman" panose="02020603050405020304" pitchFamily="18" charset="0"/>
                <a:cs typeface="Times New Roman" panose="02020603050405020304" pitchFamily="18" charset="0"/>
              </a:rPr>
              <a:t>These drivers converged to create a 'storm,' overwhelming existing systems and exposing critical vulnerabilities in our resource allocation, particularly in District 4.</a:t>
            </a:r>
          </a:p>
        </p:txBody>
      </p:sp>
      <p:pic>
        <p:nvPicPr>
          <p:cNvPr id="9" name="Picture 8">
            <a:extLst>
              <a:ext uri="{FF2B5EF4-FFF2-40B4-BE49-F238E27FC236}">
                <a16:creationId xmlns:a16="http://schemas.microsoft.com/office/drawing/2014/main" id="{191A42A5-0A2E-AD12-6BD5-EAADFF3A1CC6}"/>
              </a:ext>
            </a:extLst>
          </p:cNvPr>
          <p:cNvPicPr>
            <a:picLocks noChangeAspect="1"/>
          </p:cNvPicPr>
          <p:nvPr/>
        </p:nvPicPr>
        <p:blipFill>
          <a:blip r:embed="rId4"/>
          <a:stretch>
            <a:fillRect/>
          </a:stretch>
        </p:blipFill>
        <p:spPr>
          <a:xfrm>
            <a:off x="238124" y="1338224"/>
            <a:ext cx="6181725" cy="5321337"/>
          </a:xfrm>
          <a:prstGeom prst="rect">
            <a:avLst/>
          </a:prstGeom>
        </p:spPr>
      </p:pic>
    </p:spTree>
    <p:extLst>
      <p:ext uri="{BB962C8B-B14F-4D97-AF65-F5344CB8AC3E}">
        <p14:creationId xmlns:p14="http://schemas.microsoft.com/office/powerpoint/2010/main" val="3706230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3DD8-1C36-EDC7-15A7-71F747BC9310}"/>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2024 Crime Surge: Key Drivers</a:t>
            </a:r>
          </a:p>
        </p:txBody>
      </p:sp>
      <p:sp>
        <p:nvSpPr>
          <p:cNvPr id="3" name="Date Placeholder 2">
            <a:extLst>
              <a:ext uri="{FF2B5EF4-FFF2-40B4-BE49-F238E27FC236}">
                <a16:creationId xmlns:a16="http://schemas.microsoft.com/office/drawing/2014/main" id="{E23E5BDD-B8D7-FF4A-C874-4EFFE8893751}"/>
              </a:ext>
            </a:extLst>
          </p:cNvPr>
          <p:cNvSpPr>
            <a:spLocks noGrp="1"/>
          </p:cNvSpPr>
          <p:nvPr>
            <p:ph type="dt" sz="half" idx="10"/>
          </p:nvPr>
        </p:nvSpPr>
        <p:spPr/>
        <p:txBody>
          <a:bodyPr/>
          <a:lstStyle/>
          <a:p>
            <a:fld id="{CBA8526B-5913-4A31-BD69-2065E4B8809B}" type="datetime3">
              <a:rPr lang="en-US" smtClean="0"/>
              <a:t>28 November 2025</a:t>
            </a:fld>
            <a:endParaRPr lang="en-US"/>
          </a:p>
        </p:txBody>
      </p:sp>
      <p:sp>
        <p:nvSpPr>
          <p:cNvPr id="4" name="Footer Placeholder 3">
            <a:extLst>
              <a:ext uri="{FF2B5EF4-FFF2-40B4-BE49-F238E27FC236}">
                <a16:creationId xmlns:a16="http://schemas.microsoft.com/office/drawing/2014/main" id="{2D0B2005-0414-6575-1DEE-3CD85F2EA8C9}"/>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D25C1D73-4CA6-A29E-3ABF-E78BB588F791}"/>
              </a:ext>
            </a:extLst>
          </p:cNvPr>
          <p:cNvSpPr>
            <a:spLocks noGrp="1"/>
          </p:cNvSpPr>
          <p:nvPr>
            <p:ph type="sldNum" sz="quarter" idx="12"/>
          </p:nvPr>
        </p:nvSpPr>
        <p:spPr/>
        <p:txBody>
          <a:bodyPr/>
          <a:lstStyle/>
          <a:p>
            <a:fld id="{C1FF6DA9-008F-8B48-92A6-B652298478BF}" type="slidenum">
              <a:rPr lang="en-US" smtClean="0"/>
              <a:t>8</a:t>
            </a:fld>
            <a:endParaRPr lang="en-US"/>
          </a:p>
        </p:txBody>
      </p:sp>
      <p:pic>
        <p:nvPicPr>
          <p:cNvPr id="13" name="Picture 12">
            <a:extLst>
              <a:ext uri="{FF2B5EF4-FFF2-40B4-BE49-F238E27FC236}">
                <a16:creationId xmlns:a16="http://schemas.microsoft.com/office/drawing/2014/main" id="{A621269D-3812-162E-AF3B-8DB7987392BD}"/>
              </a:ext>
            </a:extLst>
          </p:cNvPr>
          <p:cNvPicPr>
            <a:picLocks noChangeAspect="1"/>
          </p:cNvPicPr>
          <p:nvPr/>
        </p:nvPicPr>
        <p:blipFill>
          <a:blip r:embed="rId3"/>
          <a:stretch>
            <a:fillRect/>
          </a:stretch>
        </p:blipFill>
        <p:spPr>
          <a:xfrm>
            <a:off x="264014" y="1292772"/>
            <a:ext cx="9112471" cy="5428704"/>
          </a:xfrm>
          <a:prstGeom prst="rect">
            <a:avLst/>
          </a:prstGeom>
        </p:spPr>
      </p:pic>
      <p:sp>
        <p:nvSpPr>
          <p:cNvPr id="15" name="TextBox 14">
            <a:extLst>
              <a:ext uri="{FF2B5EF4-FFF2-40B4-BE49-F238E27FC236}">
                <a16:creationId xmlns:a16="http://schemas.microsoft.com/office/drawing/2014/main" id="{80A00AFC-BCDA-D78A-06C0-6EA6DEDB4468}"/>
              </a:ext>
            </a:extLst>
          </p:cNvPr>
          <p:cNvSpPr txBox="1"/>
          <p:nvPr/>
        </p:nvSpPr>
        <p:spPr>
          <a:xfrm>
            <a:off x="9574924" y="1299363"/>
            <a:ext cx="2447651" cy="4324261"/>
          </a:xfrm>
          <a:prstGeom prst="rect">
            <a:avLst/>
          </a:prstGeom>
          <a:noFill/>
        </p:spPr>
        <p:txBody>
          <a:bodyPr wrap="square">
            <a:spAutoFit/>
          </a:bodyPr>
          <a:lstStyle/>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KEY DRIVER ANALYSIS: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Auto Theft: +268.6% </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Gun Violence: +223.8% </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Organized Crime: +197.0% </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Assault: +134.3% </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Property Crime: +107.4% </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Drug Offenses: +71.6% </a:t>
            </a:r>
          </a:p>
          <a:p>
            <a:pPr>
              <a:buNone/>
            </a:pPr>
            <a:endParaRPr lang="en-CA" sz="11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GEOGRAPHIC HOTSPOTS: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4 (Vaughan): EPICENTER</a:t>
            </a:r>
          </a:p>
          <a:p>
            <a:pPr>
              <a:buNone/>
            </a:pPr>
            <a:endParaRPr lang="en-CA" sz="11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100" b="1" kern="100" dirty="0">
                <a:effectLst/>
                <a:latin typeface="Times New Roman" panose="02020603050405020304" pitchFamily="18" charset="0"/>
                <a:ea typeface="Aptos" panose="020B0004020202020204" pitchFamily="34" charset="0"/>
                <a:cs typeface="Times New Roman" panose="02020603050405020304" pitchFamily="18" charset="0"/>
              </a:rPr>
              <a:t>STRATEGIC IMPLICATIONS</a:t>
            </a:r>
            <a:r>
              <a:rPr lang="en-CA" sz="1100" b="1" kern="100" dirty="0">
                <a:latin typeface="Times New Roman" panose="02020603050405020304" pitchFamily="18" charset="0"/>
                <a:ea typeface="Aptos" panose="020B0004020202020204" pitchFamily="34" charset="0"/>
                <a:cs typeface="Times New Roman" panose="02020603050405020304" pitchFamily="18" charset="0"/>
              </a:rPr>
              <a:t>:</a:t>
            </a:r>
            <a:endParaRPr lang="en-CA" sz="11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71450" indent="-171450">
              <a:buFont typeface="Arial" panose="020B0604020202020204" pitchFamily="34" charset="0"/>
              <a:buChar char="•"/>
            </a:pPr>
            <a:r>
              <a:rPr lang="en-CA" sz="1100" kern="100" dirty="0">
                <a:latin typeface="Times New Roman" panose="02020603050405020304" pitchFamily="18" charset="0"/>
                <a:cs typeface="Times New Roman" panose="02020603050405020304" pitchFamily="18" charset="0"/>
              </a:rPr>
              <a:t>IMMEDIATE: Deploy 60% of new tactical unit capacity and 50% of organized crime investigative resources to District 4 hotspots</a:t>
            </a:r>
          </a:p>
          <a:p>
            <a:pPr marL="171450" indent="-171450">
              <a:buFont typeface="Arial" panose="020B0604020202020204" pitchFamily="34" charset="0"/>
              <a:buChar char="•"/>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TIMING: Enhance evening/overnight patrol coverage by 40%</a:t>
            </a:r>
          </a:p>
          <a:p>
            <a:pPr marL="171450" indent="-171450">
              <a:buFont typeface="Arial" panose="020B0604020202020204" pitchFamily="34" charset="0"/>
              <a:buChar char="•"/>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TARGETING: Disrupt organized auto theft networks as priority</a:t>
            </a:r>
          </a:p>
          <a:p>
            <a:pPr marL="171450" indent="-171450">
              <a:buFont typeface="Arial" panose="020B0604020202020204" pitchFamily="34" charset="0"/>
              <a:buChar char="•"/>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PLANNING: Implement summer surge response plan for 2025</a:t>
            </a:r>
          </a:p>
          <a:p>
            <a:pPr marL="171450" indent="-171450">
              <a:buFont typeface="Arial" panose="020B0604020202020204" pitchFamily="34" charset="0"/>
              <a:buChar char="•"/>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PREVENTION: Address root causes of gun violence spike</a:t>
            </a:r>
          </a:p>
        </p:txBody>
      </p:sp>
    </p:spTree>
    <p:extLst>
      <p:ext uri="{BB962C8B-B14F-4D97-AF65-F5344CB8AC3E}">
        <p14:creationId xmlns:p14="http://schemas.microsoft.com/office/powerpoint/2010/main" val="2748133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7352-4930-8A01-3DE2-E6C1C6B52E0A}"/>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Crime Driver Factors</a:t>
            </a:r>
            <a:endParaRPr lang="en-CA" dirty="0"/>
          </a:p>
        </p:txBody>
      </p:sp>
      <p:sp>
        <p:nvSpPr>
          <p:cNvPr id="3" name="Date Placeholder 2">
            <a:extLst>
              <a:ext uri="{FF2B5EF4-FFF2-40B4-BE49-F238E27FC236}">
                <a16:creationId xmlns:a16="http://schemas.microsoft.com/office/drawing/2014/main" id="{4C80750B-2AE2-CA3D-015B-30DE9CFC6301}"/>
              </a:ext>
            </a:extLst>
          </p:cNvPr>
          <p:cNvSpPr>
            <a:spLocks noGrp="1"/>
          </p:cNvSpPr>
          <p:nvPr>
            <p:ph type="dt" sz="half" idx="10"/>
          </p:nvPr>
        </p:nvSpPr>
        <p:spPr/>
        <p:txBody>
          <a:bodyPr/>
          <a:lstStyle/>
          <a:p>
            <a:fld id="{CBA8526B-5913-4A31-BD69-2065E4B8809B}" type="datetime3">
              <a:rPr lang="en-US" smtClean="0"/>
              <a:t>28 November 2025</a:t>
            </a:fld>
            <a:endParaRPr lang="en-US"/>
          </a:p>
        </p:txBody>
      </p:sp>
      <p:sp>
        <p:nvSpPr>
          <p:cNvPr id="4" name="Footer Placeholder 3">
            <a:extLst>
              <a:ext uri="{FF2B5EF4-FFF2-40B4-BE49-F238E27FC236}">
                <a16:creationId xmlns:a16="http://schemas.microsoft.com/office/drawing/2014/main" id="{7D8A281C-34EC-3B9D-CAB6-E0F3ACB2DEC6}"/>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9B408C1B-668A-F226-D5A9-2F891E90CD3E}"/>
              </a:ext>
            </a:extLst>
          </p:cNvPr>
          <p:cNvSpPr>
            <a:spLocks noGrp="1"/>
          </p:cNvSpPr>
          <p:nvPr>
            <p:ph type="sldNum" sz="quarter" idx="12"/>
          </p:nvPr>
        </p:nvSpPr>
        <p:spPr/>
        <p:txBody>
          <a:bodyPr/>
          <a:lstStyle/>
          <a:p>
            <a:fld id="{C1FF6DA9-008F-8B48-92A6-B652298478BF}" type="slidenum">
              <a:rPr lang="en-US" smtClean="0"/>
              <a:t>9</a:t>
            </a:fld>
            <a:endParaRPr lang="en-US" dirty="0"/>
          </a:p>
        </p:txBody>
      </p:sp>
      <p:pic>
        <p:nvPicPr>
          <p:cNvPr id="6" name="Picture 5">
            <a:extLst>
              <a:ext uri="{FF2B5EF4-FFF2-40B4-BE49-F238E27FC236}">
                <a16:creationId xmlns:a16="http://schemas.microsoft.com/office/drawing/2014/main" id="{0446C077-57DE-5531-3D12-E0C9B66BA055}"/>
              </a:ext>
            </a:extLst>
          </p:cNvPr>
          <p:cNvPicPr>
            <a:picLocks noChangeAspect="1"/>
          </p:cNvPicPr>
          <p:nvPr/>
        </p:nvPicPr>
        <p:blipFill>
          <a:blip r:embed="rId3"/>
          <a:stretch>
            <a:fillRect/>
          </a:stretch>
        </p:blipFill>
        <p:spPr>
          <a:xfrm>
            <a:off x="1229714" y="1156139"/>
            <a:ext cx="6968358" cy="5427224"/>
          </a:xfrm>
          <a:prstGeom prst="rect">
            <a:avLst/>
          </a:prstGeom>
        </p:spPr>
      </p:pic>
      <p:sp>
        <p:nvSpPr>
          <p:cNvPr id="7" name="TextBox 6">
            <a:extLst>
              <a:ext uri="{FF2B5EF4-FFF2-40B4-BE49-F238E27FC236}">
                <a16:creationId xmlns:a16="http://schemas.microsoft.com/office/drawing/2014/main" id="{F6DCACDB-0553-C306-EB89-99361408897B}"/>
              </a:ext>
            </a:extLst>
          </p:cNvPr>
          <p:cNvSpPr txBox="1"/>
          <p:nvPr/>
        </p:nvSpPr>
        <p:spPr>
          <a:xfrm>
            <a:off x="8369742" y="1177161"/>
            <a:ext cx="3191642" cy="5447645"/>
          </a:xfrm>
          <a:prstGeom prst="rect">
            <a:avLst/>
          </a:prstGeom>
          <a:noFill/>
        </p:spPr>
        <p:txBody>
          <a:bodyPr wrap="square">
            <a:spAutoFit/>
          </a:bodyPr>
          <a:lstStyle/>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Top Predictive Factors</a:t>
            </a:r>
          </a:p>
          <a:p>
            <a:pPr marL="342900" lvl="0" indent="-342900">
              <a:buFont typeface="+mj-lt"/>
              <a:buAutoNum type="arabicPeriod"/>
              <a:tabLst>
                <a:tab pos="457200" algn="l"/>
              </a:tabLst>
            </a:pPr>
            <a:r>
              <a:rPr lang="en-CA" sz="1200" kern="100" dirty="0">
                <a:latin typeface="Times New Roman" panose="02020603050405020304" pitchFamily="18" charset="0"/>
                <a:cs typeface="Times New Roman" panose="02020603050405020304" pitchFamily="18" charset="0"/>
              </a:rPr>
              <a:t>Count from the Same Month in Previous Year </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(68.3%)</a:t>
            </a:r>
          </a:p>
          <a:p>
            <a:pPr marL="342900" lvl="0" indent="-342900">
              <a:buFont typeface="+mj-lt"/>
              <a:buAutoNum type="arabicPeriod"/>
              <a:tabLst>
                <a:tab pos="457200" algn="l"/>
              </a:tabLst>
            </a:pPr>
            <a:r>
              <a:rPr lang="en-CA" sz="1200" kern="100" dirty="0">
                <a:latin typeface="Times New Roman" panose="02020603050405020304" pitchFamily="18" charset="0"/>
                <a:ea typeface="Aptos" panose="020B0004020202020204" pitchFamily="34" charset="0"/>
                <a:cs typeface="Times New Roman" panose="02020603050405020304" pitchFamily="18" charset="0"/>
              </a:rPr>
              <a:t>Date of the week	</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(18.2%)</a:t>
            </a:r>
          </a:p>
          <a:p>
            <a:pPr marL="342900" lvl="0" indent="-342900">
              <a:buFont typeface="+mj-lt"/>
              <a:buAutoNum type="arabicPeriod"/>
              <a:tabLst>
                <a:tab pos="457200" algn="l"/>
              </a:tabLst>
            </a:pPr>
            <a:r>
              <a:rPr lang="en-CA" sz="1200" kern="100" dirty="0">
                <a:latin typeface="Times New Roman" panose="02020603050405020304" pitchFamily="18" charset="0"/>
                <a:ea typeface="Aptos" panose="020B0004020202020204" pitchFamily="34" charset="0"/>
                <a:cs typeface="Times New Roman" panose="02020603050405020304" pitchFamily="18" charset="0"/>
              </a:rPr>
              <a:t>Average temperature</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(6.5%)</a:t>
            </a:r>
          </a:p>
          <a:p>
            <a:pPr lvl="0">
              <a:tabLst>
                <a:tab pos="457200" algn="l"/>
              </a:tabLst>
            </a:pP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Recommended Next Steps</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Focus on the top 6 factors</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Implement rolling 7-day monitoring</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Develop weekly pattern analysis for different crime types</a:t>
            </a:r>
          </a:p>
          <a:p>
            <a:pPr marL="342900" lvl="0" indent="-342900">
              <a:buFont typeface="+mj-lt"/>
              <a:buAutoNum type="arabicPeriod"/>
              <a:tabLst>
                <a:tab pos="457200" algn="l"/>
              </a:tabLst>
            </a:pP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Enhancement Opportunities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Add holiday and special event indicators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Incorporate economic indicators (unemployment, etc.)</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Include social media/sentiment analysis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Add school calendar effects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Implement real-time updating of models</a:t>
            </a:r>
          </a:p>
          <a:p>
            <a:pPr marL="342900" lvl="0" indent="-342900">
              <a:buFont typeface="Symbol" panose="05050102010706020507" pitchFamily="18" charset="2"/>
              <a:buChar char=""/>
            </a:pPr>
            <a:endParaRPr lang="en-CA" sz="1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lvl="0"/>
            <a:r>
              <a:rPr lang="en-CA" sz="1600" b="1" kern="100" dirty="0">
                <a:latin typeface="Times New Roman" panose="02020603050405020304" pitchFamily="18" charset="0"/>
                <a:cs typeface="Times New Roman" panose="02020603050405020304" pitchFamily="18" charset="0"/>
              </a:rPr>
              <a:t>Concluding Insight</a:t>
            </a:r>
          </a:p>
          <a:p>
            <a:pPr marL="171450" lvl="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This analysis confirms that while historical patterns are predictable, the 2024 surge was driven by factors outside these models (like organized crime), justifying our need for both predictive resource planning and targeted tactical interventions</a:t>
            </a:r>
          </a:p>
        </p:txBody>
      </p:sp>
    </p:spTree>
    <p:extLst>
      <p:ext uri="{BB962C8B-B14F-4D97-AF65-F5344CB8AC3E}">
        <p14:creationId xmlns:p14="http://schemas.microsoft.com/office/powerpoint/2010/main" val="10352807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5670</TotalTime>
  <Words>3539</Words>
  <Application>Microsoft Office PowerPoint</Application>
  <PresentationFormat>Widescreen</PresentationFormat>
  <Paragraphs>451</Paragraphs>
  <Slides>20</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Aptos</vt:lpstr>
      <vt:lpstr>Arial</vt:lpstr>
      <vt:lpstr>Calibri</vt:lpstr>
      <vt:lpstr>quote-cjk-patch</vt:lpstr>
      <vt:lpstr>Symbol</vt:lpstr>
      <vt:lpstr>Times New Roman</vt:lpstr>
      <vt:lpstr>Wingdings</vt:lpstr>
      <vt:lpstr>Office Theme</vt:lpstr>
      <vt:lpstr>York Region Crime Analysis: A Data-Driven Plan for 2026</vt:lpstr>
      <vt:lpstr>Executive Summary</vt:lpstr>
      <vt:lpstr>Table of Contents</vt:lpstr>
      <vt:lpstr>Crime Trend (Temporal Patterns)</vt:lpstr>
      <vt:lpstr>Crime Category Distribution</vt:lpstr>
      <vt:lpstr>The Vicious Cycle of Crime and Staffing</vt:lpstr>
      <vt:lpstr>Yearly Crime Trends &amp; The 2024 Anomaly</vt:lpstr>
      <vt:lpstr>2024 Crime Surge: Key Drivers</vt:lpstr>
      <vt:lpstr>Crime Driver Factors</vt:lpstr>
      <vt:lpstr>Multi-Sources Crime Intelligence</vt:lpstr>
      <vt:lpstr>Crime Time-Series Modeling</vt:lpstr>
      <vt:lpstr>Forecast: A Return to Growth in 2026 Demands Action</vt:lpstr>
      <vt:lpstr>PowerPoint Presentation</vt:lpstr>
      <vt:lpstr>York Region Police Operations Dashboard</vt:lpstr>
      <vt:lpstr>District 4 (Vaughan) Operations  &amp; The Staffing Crisis</vt:lpstr>
      <vt:lpstr>Top 10 High-Impact Operational Days</vt:lpstr>
      <vt:lpstr>The Staffing Crisis: 95% Legal Compliance Masks 54% Operational Readiness In District 4 (Vaughan)</vt:lpstr>
      <vt:lpstr>District 4 (Vaughan) is the Epicenter of Risk</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Fuxi Ma</dc:creator>
  <cp:keywords/>
  <dc:description>generated using python-pptx</dc:description>
  <cp:lastModifiedBy>Fuxi Ma</cp:lastModifiedBy>
  <cp:revision>178</cp:revision>
  <dcterms:created xsi:type="dcterms:W3CDTF">2013-01-27T09:14:16Z</dcterms:created>
  <dcterms:modified xsi:type="dcterms:W3CDTF">2025-11-28T14:53:58Z</dcterms:modified>
  <cp:category/>
</cp:coreProperties>
</file>